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0" r:id="rId3"/>
    <p:sldId id="262" r:id="rId4"/>
    <p:sldId id="286" r:id="rId5"/>
    <p:sldId id="285" r:id="rId6"/>
    <p:sldId id="257" r:id="rId7"/>
    <p:sldId id="258" r:id="rId8"/>
    <p:sldId id="261" r:id="rId9"/>
    <p:sldId id="263" r:id="rId10"/>
    <p:sldId id="265" r:id="rId11"/>
    <p:sldId id="290" r:id="rId12"/>
    <p:sldId id="279" r:id="rId13"/>
    <p:sldId id="280" r:id="rId14"/>
    <p:sldId id="284" r:id="rId15"/>
    <p:sldId id="282" r:id="rId16"/>
    <p:sldId id="291" r:id="rId17"/>
    <p:sldId id="288" r:id="rId18"/>
    <p:sldId id="283" r:id="rId19"/>
    <p:sldId id="287" r:id="rId20"/>
    <p:sldId id="289" r:id="rId21"/>
    <p:sldId id="267" r:id="rId22"/>
    <p:sldId id="266" r:id="rId23"/>
    <p:sldId id="268" r:id="rId24"/>
    <p:sldId id="269" r:id="rId25"/>
    <p:sldId id="277" r:id="rId26"/>
    <p:sldId id="281" r:id="rId27"/>
    <p:sldId id="270" r:id="rId28"/>
    <p:sldId id="272" r:id="rId29"/>
    <p:sldId id="271" r:id="rId30"/>
    <p:sldId id="275" r:id="rId31"/>
    <p:sldId id="276"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p:restoredTop sz="87520"/>
  </p:normalViewPr>
  <p:slideViewPr>
    <p:cSldViewPr snapToGrid="0" snapToObjects="1">
      <p:cViewPr varScale="1">
        <p:scale>
          <a:sx n="102" d="100"/>
          <a:sy n="102" d="100"/>
        </p:scale>
        <p:origin x="192" y="2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59CD5-4111-634F-A845-CD8EA7A2625D}"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659DC-9AE0-3742-BD48-D6D6BD08B5F8}" type="slidenum">
              <a:rPr lang="en-US" smtClean="0"/>
              <a:t>‹#›</a:t>
            </a:fld>
            <a:endParaRPr lang="en-US"/>
          </a:p>
        </p:txBody>
      </p:sp>
    </p:spTree>
    <p:extLst>
      <p:ext uri="{BB962C8B-B14F-4D97-AF65-F5344CB8AC3E}">
        <p14:creationId xmlns:p14="http://schemas.microsoft.com/office/powerpoint/2010/main" val="3680427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2</a:t>
            </a:fld>
            <a:endParaRPr lang="en-US"/>
          </a:p>
        </p:txBody>
      </p:sp>
    </p:spTree>
    <p:extLst>
      <p:ext uri="{BB962C8B-B14F-4D97-AF65-F5344CB8AC3E}">
        <p14:creationId xmlns:p14="http://schemas.microsoft.com/office/powerpoint/2010/main" val="206643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would have added another compile after compress to improve search in the Explore phase – since the DSL compressed the search space &amp; the NN would not really predict new constructs since it has never seen them. Has no reason to predict unknown constructs (unless they have their own embeddings built compositionally e.g. via attention instead of hardcoded new neurons)</a:t>
            </a:r>
          </a:p>
        </p:txBody>
      </p:sp>
      <p:sp>
        <p:nvSpPr>
          <p:cNvPr id="4" name="Slide Number Placeholder 3"/>
          <p:cNvSpPr>
            <a:spLocks noGrp="1"/>
          </p:cNvSpPr>
          <p:nvPr>
            <p:ph type="sldNum" sz="quarter" idx="5"/>
          </p:nvPr>
        </p:nvSpPr>
        <p:spPr/>
        <p:txBody>
          <a:bodyPr/>
          <a:lstStyle/>
          <a:p>
            <a:fld id="{1A9659DC-9AE0-3742-BD48-D6D6BD08B5F8}" type="slidenum">
              <a:rPr lang="en-US" smtClean="0"/>
              <a:t>17</a:t>
            </a:fld>
            <a:endParaRPr lang="en-US"/>
          </a:p>
        </p:txBody>
      </p:sp>
    </p:spTree>
    <p:extLst>
      <p:ext uri="{BB962C8B-B14F-4D97-AF65-F5344CB8AC3E}">
        <p14:creationId xmlns:p14="http://schemas.microsoft.com/office/powerpoint/2010/main" val="19503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mistake </a:t>
            </a:r>
          </a:p>
        </p:txBody>
      </p:sp>
      <p:sp>
        <p:nvSpPr>
          <p:cNvPr id="4" name="Slide Number Placeholder 3"/>
          <p:cNvSpPr>
            <a:spLocks noGrp="1"/>
          </p:cNvSpPr>
          <p:nvPr>
            <p:ph type="sldNum" sz="quarter" idx="5"/>
          </p:nvPr>
        </p:nvSpPr>
        <p:spPr/>
        <p:txBody>
          <a:bodyPr/>
          <a:lstStyle/>
          <a:p>
            <a:fld id="{1A9659DC-9AE0-3742-BD48-D6D6BD08B5F8}" type="slidenum">
              <a:rPr lang="en-US" smtClean="0"/>
              <a:t>18</a:t>
            </a:fld>
            <a:endParaRPr lang="en-US"/>
          </a:p>
        </p:txBody>
      </p:sp>
    </p:spTree>
    <p:extLst>
      <p:ext uri="{BB962C8B-B14F-4D97-AF65-F5344CB8AC3E}">
        <p14:creationId xmlns:p14="http://schemas.microsoft.com/office/powerpoint/2010/main" val="153286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25</a:t>
            </a:fld>
            <a:endParaRPr lang="en-US"/>
          </a:p>
        </p:txBody>
      </p:sp>
    </p:spTree>
    <p:extLst>
      <p:ext uri="{BB962C8B-B14F-4D97-AF65-F5344CB8AC3E}">
        <p14:creationId xmlns:p14="http://schemas.microsoft.com/office/powerpoint/2010/main" val="57489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r>
              <a:rPr lang="en-US" dirty="0" err="1"/>
              <a:t>Pr</a:t>
            </a:r>
            <a:r>
              <a:rPr lang="en-US" dirty="0"/>
              <a:t>[</a:t>
            </a:r>
            <a:r>
              <a:rPr lang="en-US" dirty="0" err="1"/>
              <a:t>p|D</a:t>
            </a:r>
            <a:r>
              <a:rPr lang="en-US" dirty="0"/>
              <a:t>, </a:t>
            </a:r>
            <a:r>
              <a:rPr lang="en-US" dirty="0" err="1"/>
              <a:t>theta_D</a:t>
            </a:r>
            <a:r>
              <a:rPr lang="en-US" dirty="0"/>
              <a:t>=</a:t>
            </a:r>
            <a:r>
              <a:rPr lang="en-US" dirty="0" err="1"/>
              <a:t>theta_NR</a:t>
            </a:r>
            <a:r>
              <a:rPr lang="en-US" dirty="0"/>
              <a:t>(x)] = q(</a:t>
            </a:r>
            <a:r>
              <a:rPr lang="en-US" dirty="0" err="1"/>
              <a:t>p|x</a:t>
            </a:r>
            <a:r>
              <a:rPr lang="en-US" dirty="0"/>
              <a:t>)</a:t>
            </a:r>
          </a:p>
          <a:p>
            <a:endParaRPr lang="en-US" dirty="0"/>
          </a:p>
          <a:p>
            <a:r>
              <a:rPr lang="en-US" dirty="0"/>
              <a:t>Note: </a:t>
            </a:r>
          </a:p>
          <a:p>
            <a:r>
              <a:rPr lang="en-US" dirty="0"/>
              <a:t>During explore step, the prior </a:t>
            </a:r>
            <a:r>
              <a:rPr lang="en-US" dirty="0" err="1"/>
              <a:t>Pr</a:t>
            </a:r>
            <a:r>
              <a:rPr lang="en-US" dirty="0"/>
              <a:t>[p|\</a:t>
            </a:r>
            <a:r>
              <a:rPr lang="en-US" dirty="0" err="1"/>
              <a:t>theta_D</a:t>
            </a:r>
            <a:r>
              <a:rPr lang="en-US" dirty="0"/>
              <a:t> D] assigns high probability to the programs learned during ”prior learning” i.e. that are compressed. </a:t>
            </a:r>
          </a:p>
        </p:txBody>
      </p:sp>
      <p:sp>
        <p:nvSpPr>
          <p:cNvPr id="4" name="Slide Number Placeholder 3"/>
          <p:cNvSpPr>
            <a:spLocks noGrp="1"/>
          </p:cNvSpPr>
          <p:nvPr>
            <p:ph type="sldNum" sz="quarter" idx="5"/>
          </p:nvPr>
        </p:nvSpPr>
        <p:spPr/>
        <p:txBody>
          <a:bodyPr/>
          <a:lstStyle/>
          <a:p>
            <a:fld id="{1A9659DC-9AE0-3742-BD48-D6D6BD08B5F8}" type="slidenum">
              <a:rPr lang="en-US" smtClean="0"/>
              <a:t>8</a:t>
            </a:fld>
            <a:endParaRPr lang="en-US"/>
          </a:p>
        </p:txBody>
      </p:sp>
    </p:spTree>
    <p:extLst>
      <p:ext uri="{BB962C8B-B14F-4D97-AF65-F5344CB8AC3E}">
        <p14:creationId xmlns:p14="http://schemas.microsoft.com/office/powerpoint/2010/main" val="38177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Constants are found by differentiating through program- so via GD</a:t>
                </a:r>
              </a:p>
              <a:p>
                <a:pPr marL="171450" indent="-171450">
                  <a:buFontTx/>
                  <a:buChar char="-"/>
                </a:pPr>
                <a:r>
                  <a:rPr lang="en-US" dirty="0"/>
                  <a:t>Why not use fancy enumeration? Point of their work is to show simple/general enumeration + DSL can make program induction tractable</a:t>
                </a:r>
              </a:p>
              <a:p>
                <a:pPr marL="628650" lvl="1" indent="-171450">
                  <a:buFontTx/>
                  <a:buChar char="-"/>
                </a:pPr>
                <a:r>
                  <a:rPr lang="en-US" dirty="0"/>
                  <a:t>Sort of like minimum assumption to make it work – the ML approach</a:t>
                </a:r>
              </a:p>
              <a:p>
                <a:pPr marL="628650" lvl="1" indent="-171450">
                  <a:buFontTx/>
                  <a:buChar char="-"/>
                </a:pPr>
                <a:r>
                  <a:rPr lang="en-US" dirty="0"/>
                  <a:t>Also enumeration can be applied to any problem, then NN &amp; DSL are tasked with learning the details!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 is </a:t>
                </a:r>
                <a:r>
                  <a:rPr lang="en-US" dirty="0" err="1"/>
                  <a:t>Pr</a:t>
                </a:r>
                <a:r>
                  <a:rPr lang="en-US" dirty="0"/>
                  <a:t>[</a:t>
                </a:r>
                <a:r>
                  <a:rPr lang="en-US" dirty="0" err="1"/>
                  <a:t>x|p</a:t>
                </a:r>
                <a:r>
                  <a:rPr lang="en-US" dirty="0"/>
                  <a:t>]</a:t>
                </a:r>
                <a:r>
                  <a:rPr lang="en-US" dirty="0" err="1"/>
                  <a:t>Pr</a:t>
                </a:r>
                <a:r>
                  <a:rPr lang="en-US" dirty="0"/>
                  <a:t>[</a:t>
                </a:r>
                <a:r>
                  <a:rPr lang="en-US" dirty="0" err="1"/>
                  <a:t>p|theta</a:t>
                </a:r>
                <a:r>
                  <a:rPr lang="en-US" dirty="0"/>
                  <a:t>, D] what the neural network q outputs or what?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I think the neural network induces a probability </a:t>
                </a:r>
                <a14:m>
                  <m:oMath xmlns:m="http://schemas.openxmlformats.org/officeDocument/2006/math">
                    <m:func>
                      <m:funcPr>
                        <m:ctrlPr>
                          <a:rPr lang="en-US" sz="1200" b="1" i="1" smtClean="0">
                            <a:latin typeface="Cambria Math" panose="02040503050406030204" pitchFamily="18" charset="0"/>
                          </a:rPr>
                        </m:ctrlPr>
                      </m:funcPr>
                      <m:fName>
                        <m:r>
                          <a:rPr lang="en-US" sz="1200" b="1">
                            <a:latin typeface="Cambria Math" panose="02040503050406030204" pitchFamily="18" charset="0"/>
                            <a:ea typeface="Cambria Math" panose="02040503050406030204" pitchFamily="18" charset="0"/>
                          </a:rPr>
                          <m:t> </m:t>
                        </m:r>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𝒙</m:t>
                            </m:r>
                          </m:e>
                        </m:d>
                      </m:e>
                    </m:func>
                    <m:r>
                      <a:rPr lang="en-US" sz="1200" b="1" i="1">
                        <a:latin typeface="Cambria Math" panose="02040503050406030204" pitchFamily="18" charset="0"/>
                      </a:rPr>
                      <m:t>𝒑</m:t>
                    </m:r>
                    <m:r>
                      <a:rPr lang="en-US" sz="1200" b="1" i="1">
                        <a:latin typeface="Cambria Math" panose="02040503050406030204" pitchFamily="18" charset="0"/>
                      </a:rPr>
                      <m:t>]</m:t>
                    </m:r>
                    <m:func>
                      <m:funcPr>
                        <m:ctrlPr>
                          <a:rPr lang="en-US" sz="1200" b="1" i="1">
                            <a:latin typeface="Cambria Math" panose="02040503050406030204" pitchFamily="18" charset="0"/>
                          </a:rPr>
                        </m:ctrlPr>
                      </m:funcPr>
                      <m:fName>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𝒑</m:t>
                            </m:r>
                          </m:e>
                          <m:e>
                            <m:r>
                              <a:rPr lang="en-US"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 </m:t>
                            </m:r>
                            <m:r>
                              <a:rPr lang="en-US" sz="1200" b="1" i="1">
                                <a:latin typeface="Cambria Math" panose="02040503050406030204" pitchFamily="18" charset="0"/>
                                <a:ea typeface="Cambria Math" panose="02040503050406030204" pitchFamily="18" charset="0"/>
                              </a:rPr>
                              <m:t>𝑫</m:t>
                            </m:r>
                          </m:e>
                        </m:d>
                      </m:e>
                    </m:func>
                  </m:oMath>
                </a14:m>
                <a:r>
                  <a:rPr lang="en-US" dirty="0"/>
                  <a:t> and the</a:t>
                </a:r>
                <a:r>
                  <a:rPr lang="en-US" baseline="0" dirty="0"/>
                  <a:t> enumerative approach ensures that the most likely program is found, thereby increasing bMAP objective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Similar to have a transformer with beam search would achieve the same thing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NN amortizes the cost of finding programs (I like to think of it as approximation a NP machine)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Constants are found by differentiating through program- so via GD</a:t>
                </a:r>
              </a:p>
              <a:p>
                <a:pPr marL="171450" indent="-171450">
                  <a:buFontTx/>
                  <a:buChar char="-"/>
                </a:pPr>
                <a:r>
                  <a:rPr lang="en-US" dirty="0"/>
                  <a:t>Why not use fancy enumeration? Point of their work is to show simple/general enumeration + DSL can make program induction tractable</a:t>
                </a:r>
              </a:p>
              <a:p>
                <a:pPr marL="628650" lvl="1" indent="-171450">
                  <a:buFontTx/>
                  <a:buChar char="-"/>
                </a:pPr>
                <a:r>
                  <a:rPr lang="en-US" dirty="0"/>
                  <a:t>Sort of like minimum assumption to make it work – the ML approach</a:t>
                </a:r>
              </a:p>
              <a:p>
                <a:pPr marL="628650" lvl="1" indent="-171450">
                  <a:buFontTx/>
                  <a:buChar char="-"/>
                </a:pPr>
                <a:r>
                  <a:rPr lang="en-US" dirty="0"/>
                  <a:t>Also enumeration can be applied to any problem, then NN &amp; DSL are tasked with learning the details!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 is </a:t>
                </a:r>
                <a:r>
                  <a:rPr lang="en-US" dirty="0" err="1"/>
                  <a:t>Pr</a:t>
                </a:r>
                <a:r>
                  <a:rPr lang="en-US" dirty="0"/>
                  <a:t>[</a:t>
                </a:r>
                <a:r>
                  <a:rPr lang="en-US" dirty="0" err="1"/>
                  <a:t>x|p</a:t>
                </a:r>
                <a:r>
                  <a:rPr lang="en-US" dirty="0"/>
                  <a:t>]</a:t>
                </a:r>
                <a:r>
                  <a:rPr lang="en-US" dirty="0" err="1"/>
                  <a:t>Pr</a:t>
                </a:r>
                <a:r>
                  <a:rPr lang="en-US" dirty="0"/>
                  <a:t>[</a:t>
                </a:r>
                <a:r>
                  <a:rPr lang="en-US" dirty="0" err="1"/>
                  <a:t>p|theta</a:t>
                </a:r>
                <a:r>
                  <a:rPr lang="en-US" dirty="0"/>
                  <a:t>, D] what the neural network q outputs or what?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I think the neural network induces a probability </a:t>
                </a:r>
                <a:r>
                  <a:rPr lang="en-US" sz="1200" b="1" i="0">
                    <a:latin typeface="Cambria Math" panose="02040503050406030204" pitchFamily="18" charset="0"/>
                  </a:rPr>
                  <a:t>〖</a:t>
                </a:r>
                <a:r>
                  <a:rPr lang="en-US" sz="1200" b="1" i="0">
                    <a:latin typeface="Cambria Math" panose="02040503050406030204" pitchFamily="18" charset="0"/>
                    <a:ea typeface="Cambria Math" panose="02040503050406030204" pitchFamily="18" charset="0"/>
                  </a:rPr>
                  <a:t> </a:t>
                </a:r>
                <a:r>
                  <a:rPr lang="en-US" sz="1200" b="1" i="0">
                    <a:latin typeface="Cambria Math" panose="02040503050406030204" pitchFamily="18" charset="0"/>
                  </a:rPr>
                  <a:t>𝑷𝒓〗⁡[𝒙┤| 𝒑]𝑷𝒓⁡[𝒑│</a:t>
                </a:r>
                <a:r>
                  <a:rPr lang="en-US" sz="1200" b="1" i="0">
                    <a:latin typeface="Cambria Math" panose="02040503050406030204" pitchFamily="18" charset="0"/>
                    <a:ea typeface="Cambria Math" panose="02040503050406030204" pitchFamily="18" charset="0"/>
                  </a:rPr>
                  <a:t>𝜽, 𝑫]</a:t>
                </a:r>
                <a:r>
                  <a:rPr lang="en-US" dirty="0"/>
                  <a:t> and the</a:t>
                </a:r>
                <a:r>
                  <a:rPr lang="en-US" baseline="0" dirty="0"/>
                  <a:t> enumerative approach ensures that the most likely program is found, thereby increasing bMAP objective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Similar to have a transformer with beam search would achieve the same thing</a:t>
                </a:r>
                <a:endParaRPr lang="en-US" dirty="0"/>
              </a:p>
            </p:txBody>
          </p:sp>
        </mc:Fallback>
      </mc:AlternateContent>
      <p:sp>
        <p:nvSpPr>
          <p:cNvPr id="4" name="Slide Number Placeholder 3"/>
          <p:cNvSpPr>
            <a:spLocks noGrp="1"/>
          </p:cNvSpPr>
          <p:nvPr>
            <p:ph type="sldNum" sz="quarter" idx="5"/>
          </p:nvPr>
        </p:nvSpPr>
        <p:spPr/>
        <p:txBody>
          <a:bodyPr/>
          <a:lstStyle/>
          <a:p>
            <a:fld id="{1A9659DC-9AE0-3742-BD48-D6D6BD08B5F8}" type="slidenum">
              <a:rPr lang="en-US" smtClean="0"/>
              <a:t>9</a:t>
            </a:fld>
            <a:endParaRPr lang="en-US"/>
          </a:p>
        </p:txBody>
      </p:sp>
    </p:spTree>
    <p:extLst>
      <p:ext uri="{BB962C8B-B14F-4D97-AF65-F5344CB8AC3E}">
        <p14:creationId xmlns:p14="http://schemas.microsoft.com/office/powerpoint/2010/main" val="132069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Confusing to me. </a:t>
                </a:r>
                <a14:m>
                  <m:oMath xmlns:m="http://schemas.openxmlformats.org/officeDocument/2006/math">
                    <m:func>
                      <m:funcPr>
                        <m:ctrlPr>
                          <a:rPr lang="en-US" sz="1200" b="1" i="1" smtClean="0">
                            <a:latin typeface="Cambria Math" panose="02040503050406030204" pitchFamily="18" charset="0"/>
                          </a:rPr>
                        </m:ctrlPr>
                      </m:funcPr>
                      <m:fName>
                        <m:func>
                          <m:funcPr>
                            <m:ctrlPr>
                              <a:rPr lang="en-US" sz="1200" b="1" i="1">
                                <a:latin typeface="Cambria Math" panose="02040503050406030204" pitchFamily="18" charset="0"/>
                              </a:rPr>
                            </m:ctrlPr>
                          </m:funcPr>
                          <m:fName>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𝒙</m:t>
                                </m:r>
                              </m:e>
                            </m:d>
                          </m:e>
                        </m:func>
                        <m:r>
                          <a:rPr lang="en-US" sz="1200" b="1" i="1">
                            <a:latin typeface="Cambria Math" panose="02040503050406030204" pitchFamily="18" charset="0"/>
                          </a:rPr>
                          <m:t>𝒑</m:t>
                        </m:r>
                        <m:r>
                          <a:rPr lang="en-US" sz="1200" b="1" i="1" smtClean="0">
                            <a:latin typeface="Cambria Math" panose="02040503050406030204" pitchFamily="18" charset="0"/>
                          </a:rPr>
                          <m:t>, </m:t>
                        </m:r>
                        <m:r>
                          <a:rPr lang="en-US" sz="1200" b="1" i="1" smtClean="0">
                            <a:latin typeface="Cambria Math" panose="02040503050406030204" pitchFamily="18" charset="0"/>
                          </a:rPr>
                          <m:t>𝜽</m:t>
                        </m:r>
                        <m:r>
                          <a:rPr lang="en-US" sz="1200" b="1" i="1" smtClean="0">
                            <a:latin typeface="Cambria Math" panose="02040503050406030204" pitchFamily="18" charset="0"/>
                          </a:rPr>
                          <m:t>, </m:t>
                        </m:r>
                        <m:r>
                          <a:rPr lang="en-US" sz="1200" b="1" i="1" smtClean="0">
                            <a:latin typeface="Cambria Math" panose="02040503050406030204" pitchFamily="18" charset="0"/>
                          </a:rPr>
                          <m:t>𝑫</m:t>
                        </m:r>
                        <m:r>
                          <a:rPr lang="en-US" sz="1200" b="1" i="1">
                            <a:latin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 ∝</m:t>
                        </m:r>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𝒙</m:t>
                            </m:r>
                          </m:e>
                        </m:d>
                      </m:e>
                    </m:func>
                    <m:r>
                      <a:rPr lang="en-US" sz="1200" b="1" i="1">
                        <a:latin typeface="Cambria Math" panose="02040503050406030204" pitchFamily="18" charset="0"/>
                      </a:rPr>
                      <m:t>𝒑</m:t>
                    </m:r>
                    <m:r>
                      <a:rPr lang="en-US" sz="1200" b="1" i="1">
                        <a:latin typeface="Cambria Math" panose="02040503050406030204" pitchFamily="18" charset="0"/>
                      </a:rPr>
                      <m:t>]</m:t>
                    </m:r>
                    <m:func>
                      <m:funcPr>
                        <m:ctrlPr>
                          <a:rPr lang="en-US" sz="1200" b="1" i="1">
                            <a:latin typeface="Cambria Math" panose="02040503050406030204" pitchFamily="18" charset="0"/>
                          </a:rPr>
                        </m:ctrlPr>
                      </m:funcPr>
                      <m:fName>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𝒑</m:t>
                            </m:r>
                          </m:e>
                          <m:e>
                            <m:r>
                              <a:rPr lang="en-US"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 </m:t>
                            </m:r>
                            <m:r>
                              <a:rPr lang="en-US" sz="1200" b="1" i="1">
                                <a:latin typeface="Cambria Math" panose="02040503050406030204" pitchFamily="18" charset="0"/>
                                <a:ea typeface="Cambria Math" panose="02040503050406030204" pitchFamily="18" charset="0"/>
                              </a:rPr>
                              <m:t>𝑫</m:t>
                            </m:r>
                          </m:e>
                        </m:d>
                      </m:e>
                    </m:func>
                  </m:oMath>
                </a14:m>
                <a:r>
                  <a:rPr lang="en-US" dirty="0"/>
                  <a:t> isn’t the “truth” that is a model too. So it’s confusing to me what q is actually doing…I think they assume they</a:t>
                </a:r>
                <a:r>
                  <a:rPr lang="en-US" baseline="0" dirty="0"/>
                  <a:t> are Bayesians and think their model is the true model (i.e. they likely have a way to get that probability without the NN and then train the NN to be similar to that). But due to the factorization of </a:t>
                </a:r>
                <a:r>
                  <a:rPr lang="en-US" baseline="0" dirty="0" err="1"/>
                  <a:t>Pr</a:t>
                </a:r>
                <a:r>
                  <a:rPr lang="en-US" baseline="0" dirty="0"/>
                  <a:t>[</a:t>
                </a:r>
                <a:r>
                  <a:rPr lang="en-US" baseline="0" dirty="0" err="1"/>
                  <a:t>p|D</a:t>
                </a:r>
                <a:r>
                  <a:rPr lang="en-US" baseline="0" dirty="0"/>
                  <a:t>, theta, D] – this is actually a model and they are slightly wrong</a:t>
                </a:r>
              </a:p>
              <a:p>
                <a:pPr marL="171450" indent="-171450">
                  <a:buFontTx/>
                  <a:buChar char="-"/>
                </a:pPr>
                <a:r>
                  <a:rPr lang="en-US" baseline="0" dirty="0"/>
                  <a:t>KL(Data || Model) so first is usually truth (or samples of data perhaps? This is where the cross entropy comes from so recall it later…)</a:t>
                </a:r>
              </a:p>
              <a:p>
                <a:pPr marL="171450" indent="-171450">
                  <a:buFontTx/>
                  <a:buChar char="-"/>
                </a:pPr>
                <a:r>
                  <a:rPr lang="en-US" baseline="0" dirty="0"/>
                  <a:t>Question: what is theta fixed to?</a:t>
                </a: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Confusing to me. </a:t>
                </a:r>
                <a:r>
                  <a:rPr lang="en-US" sz="1200" b="1" i="0">
                    <a:latin typeface="Cambria Math" panose="02040503050406030204" pitchFamily="18" charset="0"/>
                  </a:rPr>
                  <a:t>〖𝑷𝒓⁡[𝒙┤| 𝒑, 𝜽, 𝑫]</a:t>
                </a:r>
                <a:r>
                  <a:rPr lang="en-US" sz="1200" b="1" i="0">
                    <a:latin typeface="Cambria Math" panose="02040503050406030204" pitchFamily="18" charset="0"/>
                    <a:ea typeface="Cambria Math" panose="02040503050406030204" pitchFamily="18" charset="0"/>
                  </a:rPr>
                  <a:t> ∝</a:t>
                </a:r>
                <a:r>
                  <a:rPr lang="en-US" sz="1200" b="1" i="0">
                    <a:latin typeface="Cambria Math" panose="02040503050406030204" pitchFamily="18" charset="0"/>
                  </a:rPr>
                  <a:t>𝑷𝒓〗⁡[𝒙┤| 𝒑]𝑷𝒓⁡[𝒑│</a:t>
                </a:r>
                <a:r>
                  <a:rPr lang="en-US" sz="1200" b="1" i="0">
                    <a:latin typeface="Cambria Math" panose="02040503050406030204" pitchFamily="18" charset="0"/>
                    <a:ea typeface="Cambria Math" panose="02040503050406030204" pitchFamily="18" charset="0"/>
                  </a:rPr>
                  <a:t>𝜽, 𝑫]</a:t>
                </a:r>
                <a:r>
                  <a:rPr lang="en-US" dirty="0"/>
                  <a:t> isn’t the “truth” that is a model too. So it’s confusing to me what q is actually doing…I think they assume they</a:t>
                </a:r>
                <a:r>
                  <a:rPr lang="en-US" baseline="0" dirty="0"/>
                  <a:t> are Bayesians and think their model is the true model (i.e. they likely have a way to get that probability without the NN and then train the NN to be similar to that). But due to the factorization of </a:t>
                </a:r>
                <a:r>
                  <a:rPr lang="en-US" baseline="0" dirty="0" err="1"/>
                  <a:t>Pr</a:t>
                </a:r>
                <a:r>
                  <a:rPr lang="en-US" baseline="0" dirty="0"/>
                  <a:t>[</a:t>
                </a:r>
                <a:r>
                  <a:rPr lang="en-US" baseline="0" dirty="0" err="1"/>
                  <a:t>p|D</a:t>
                </a:r>
                <a:r>
                  <a:rPr lang="en-US" baseline="0" dirty="0"/>
                  <a:t>, theta, D] – this is actually a model and they are slightly wrong</a:t>
                </a:r>
              </a:p>
              <a:p>
                <a:pPr marL="171450" indent="-171450">
                  <a:buFontTx/>
                  <a:buChar char="-"/>
                </a:pPr>
                <a:r>
                  <a:rPr lang="en-US" baseline="0" dirty="0"/>
                  <a:t>KL(Data || Model) so first is usually truth (or samples of data perhaps? This is where the cross entropy comes from so recall it later…)</a:t>
                </a:r>
              </a:p>
              <a:p>
                <a:pPr marL="171450" indent="-171450">
                  <a:buFontTx/>
                  <a:buChar char="-"/>
                </a:pPr>
                <a:r>
                  <a:rPr lang="en-US" baseline="0" dirty="0"/>
                  <a:t>Question: what is theta fixed to?</a:t>
                </a:r>
                <a:endParaRPr lang="en-US" dirty="0"/>
              </a:p>
            </p:txBody>
          </p:sp>
        </mc:Fallback>
      </mc:AlternateContent>
      <p:sp>
        <p:nvSpPr>
          <p:cNvPr id="4" name="Slide Number Placeholder 3"/>
          <p:cNvSpPr>
            <a:spLocks noGrp="1"/>
          </p:cNvSpPr>
          <p:nvPr>
            <p:ph type="sldNum" sz="quarter" idx="5"/>
          </p:nvPr>
        </p:nvSpPr>
        <p:spPr/>
        <p:txBody>
          <a:bodyPr/>
          <a:lstStyle/>
          <a:p>
            <a:fld id="{1A9659DC-9AE0-3742-BD48-D6D6BD08B5F8}" type="slidenum">
              <a:rPr lang="en-US" smtClean="0"/>
              <a:t>10</a:t>
            </a:fld>
            <a:endParaRPr lang="en-US"/>
          </a:p>
        </p:txBody>
      </p:sp>
    </p:spTree>
    <p:extLst>
      <p:ext uri="{BB962C8B-B14F-4D97-AF65-F5344CB8AC3E}">
        <p14:creationId xmlns:p14="http://schemas.microsoft.com/office/powerpoint/2010/main" val="52650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Confusing to me. </a:t>
                </a:r>
                <a14:m>
                  <m:oMath xmlns:m="http://schemas.openxmlformats.org/officeDocument/2006/math">
                    <m:func>
                      <m:funcPr>
                        <m:ctrlPr>
                          <a:rPr lang="en-US" sz="1200" b="1" i="1" smtClean="0">
                            <a:latin typeface="Cambria Math" panose="02040503050406030204" pitchFamily="18" charset="0"/>
                          </a:rPr>
                        </m:ctrlPr>
                      </m:funcPr>
                      <m:fName>
                        <m:func>
                          <m:funcPr>
                            <m:ctrlPr>
                              <a:rPr lang="en-US" sz="1200" b="1" i="1">
                                <a:latin typeface="Cambria Math" panose="02040503050406030204" pitchFamily="18" charset="0"/>
                              </a:rPr>
                            </m:ctrlPr>
                          </m:funcPr>
                          <m:fName>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𝒙</m:t>
                                </m:r>
                              </m:e>
                            </m:d>
                          </m:e>
                        </m:func>
                        <m:r>
                          <a:rPr lang="en-US" sz="1200" b="1" i="1">
                            <a:latin typeface="Cambria Math" panose="02040503050406030204" pitchFamily="18" charset="0"/>
                          </a:rPr>
                          <m:t>𝒑</m:t>
                        </m:r>
                        <m:r>
                          <a:rPr lang="en-US" sz="1200" b="1" i="1" smtClean="0">
                            <a:latin typeface="Cambria Math" panose="02040503050406030204" pitchFamily="18" charset="0"/>
                          </a:rPr>
                          <m:t>, </m:t>
                        </m:r>
                        <m:r>
                          <a:rPr lang="en-US" sz="1200" b="1" i="1" smtClean="0">
                            <a:latin typeface="Cambria Math" panose="02040503050406030204" pitchFamily="18" charset="0"/>
                          </a:rPr>
                          <m:t>𝜽</m:t>
                        </m:r>
                        <m:r>
                          <a:rPr lang="en-US" sz="1200" b="1" i="1" smtClean="0">
                            <a:latin typeface="Cambria Math" panose="02040503050406030204" pitchFamily="18" charset="0"/>
                          </a:rPr>
                          <m:t>, </m:t>
                        </m:r>
                        <m:r>
                          <a:rPr lang="en-US" sz="1200" b="1" i="1" smtClean="0">
                            <a:latin typeface="Cambria Math" panose="02040503050406030204" pitchFamily="18" charset="0"/>
                          </a:rPr>
                          <m:t>𝑫</m:t>
                        </m:r>
                        <m:r>
                          <a:rPr lang="en-US" sz="1200" b="1" i="1">
                            <a:latin typeface="Cambria Math" panose="02040503050406030204" pitchFamily="18" charset="0"/>
                          </a:rPr>
                          <m:t>]</m:t>
                        </m:r>
                        <m:r>
                          <a:rPr lang="en-US" sz="1200" b="1" i="1" smtClean="0">
                            <a:latin typeface="Cambria Math" panose="02040503050406030204" pitchFamily="18" charset="0"/>
                            <a:ea typeface="Cambria Math" panose="02040503050406030204" pitchFamily="18" charset="0"/>
                          </a:rPr>
                          <m:t> ∝</m:t>
                        </m:r>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𝒙</m:t>
                            </m:r>
                          </m:e>
                        </m:d>
                      </m:e>
                    </m:func>
                    <m:r>
                      <a:rPr lang="en-US" sz="1200" b="1" i="1">
                        <a:latin typeface="Cambria Math" panose="02040503050406030204" pitchFamily="18" charset="0"/>
                      </a:rPr>
                      <m:t>𝒑</m:t>
                    </m:r>
                    <m:r>
                      <a:rPr lang="en-US" sz="1200" b="1" i="1">
                        <a:latin typeface="Cambria Math" panose="02040503050406030204" pitchFamily="18" charset="0"/>
                      </a:rPr>
                      <m:t>]</m:t>
                    </m:r>
                    <m:func>
                      <m:funcPr>
                        <m:ctrlPr>
                          <a:rPr lang="en-US" sz="1200" b="1" i="1">
                            <a:latin typeface="Cambria Math" panose="02040503050406030204" pitchFamily="18" charset="0"/>
                          </a:rPr>
                        </m:ctrlPr>
                      </m:funcPr>
                      <m:fName>
                        <m:r>
                          <a:rPr lang="en-US" sz="1200" b="1" i="1">
                            <a:latin typeface="Cambria Math" panose="02040503050406030204" pitchFamily="18" charset="0"/>
                          </a:rPr>
                          <m:t>𝑷𝒓</m:t>
                        </m:r>
                      </m:fName>
                      <m:e>
                        <m:d>
                          <m:dPr>
                            <m:begChr m:val="["/>
                            <m:endChr m:val="]"/>
                            <m:ctrlPr>
                              <a:rPr lang="en-US" sz="1200" b="1" i="1">
                                <a:latin typeface="Cambria Math" panose="02040503050406030204" pitchFamily="18" charset="0"/>
                              </a:rPr>
                            </m:ctrlPr>
                          </m:dPr>
                          <m:e>
                            <m:r>
                              <a:rPr lang="en-US" sz="1200" b="1" i="1">
                                <a:latin typeface="Cambria Math" panose="02040503050406030204" pitchFamily="18" charset="0"/>
                              </a:rPr>
                              <m:t>𝒑</m:t>
                            </m:r>
                          </m:e>
                          <m:e>
                            <m:r>
                              <a:rPr lang="en-US" sz="1200" b="1" i="1">
                                <a:latin typeface="Cambria Math" panose="02040503050406030204" pitchFamily="18" charset="0"/>
                                <a:ea typeface="Cambria Math" panose="02040503050406030204" pitchFamily="18" charset="0"/>
                              </a:rPr>
                              <m:t>𝜽</m:t>
                            </m:r>
                            <m:r>
                              <a:rPr lang="en-US" sz="1200" b="1" i="1">
                                <a:latin typeface="Cambria Math" panose="02040503050406030204" pitchFamily="18" charset="0"/>
                                <a:ea typeface="Cambria Math" panose="02040503050406030204" pitchFamily="18" charset="0"/>
                              </a:rPr>
                              <m:t>, </m:t>
                            </m:r>
                            <m:r>
                              <a:rPr lang="en-US" sz="1200" b="1" i="1">
                                <a:latin typeface="Cambria Math" panose="02040503050406030204" pitchFamily="18" charset="0"/>
                                <a:ea typeface="Cambria Math" panose="02040503050406030204" pitchFamily="18" charset="0"/>
                              </a:rPr>
                              <m:t>𝑫</m:t>
                            </m:r>
                          </m:e>
                        </m:d>
                      </m:e>
                    </m:func>
                  </m:oMath>
                </a14:m>
                <a:r>
                  <a:rPr lang="en-US" dirty="0"/>
                  <a:t> isn’t the “truth” that is a model too. So it’s confusing to me what q is actually doing…I think they assume they</a:t>
                </a:r>
                <a:r>
                  <a:rPr lang="en-US" baseline="0" dirty="0"/>
                  <a:t> are Bayesians and think their model is the true model (i.e. they likely have a way to get that probability without the NN and then train the NN to be similar to that). But due to the factorization of </a:t>
                </a:r>
                <a:r>
                  <a:rPr lang="en-US" baseline="0" dirty="0" err="1"/>
                  <a:t>Pr</a:t>
                </a:r>
                <a:r>
                  <a:rPr lang="en-US" baseline="0" dirty="0"/>
                  <a:t>[</a:t>
                </a:r>
                <a:r>
                  <a:rPr lang="en-US" baseline="0" dirty="0" err="1"/>
                  <a:t>p|D</a:t>
                </a:r>
                <a:r>
                  <a:rPr lang="en-US" baseline="0" dirty="0"/>
                  <a:t>, theta, D] – this is actually a model and they are slightly wrong</a:t>
                </a:r>
              </a:p>
              <a:p>
                <a:pPr marL="171450" indent="-171450">
                  <a:buFontTx/>
                  <a:buChar char="-"/>
                </a:pPr>
                <a:r>
                  <a:rPr lang="en-US" baseline="0" dirty="0"/>
                  <a:t>KL(Data || Model) so first is usually truth (or samples of data perhaps? This is where the cross entropy comes from so recall it later…)</a:t>
                </a:r>
              </a:p>
              <a:p>
                <a:pPr marL="171450" indent="-171450">
                  <a:buFontTx/>
                  <a:buChar char="-"/>
                </a:pPr>
                <a:r>
                  <a:rPr lang="en-US" baseline="0" dirty="0"/>
                  <a:t>Question</a:t>
                </a:r>
                <a:r>
                  <a:rPr lang="en-US" baseline="0"/>
                  <a:t>: what is theta fixed to?</a:t>
                </a: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Confusing to me. </a:t>
                </a:r>
                <a:r>
                  <a:rPr lang="en-US" sz="1200" b="1" i="0">
                    <a:latin typeface="Cambria Math" panose="02040503050406030204" pitchFamily="18" charset="0"/>
                  </a:rPr>
                  <a:t>〖𝑷𝒓⁡[𝒙┤| 𝒑, 𝜽, 𝑫]</a:t>
                </a:r>
                <a:r>
                  <a:rPr lang="en-US" sz="1200" b="1" i="0">
                    <a:latin typeface="Cambria Math" panose="02040503050406030204" pitchFamily="18" charset="0"/>
                    <a:ea typeface="Cambria Math" panose="02040503050406030204" pitchFamily="18" charset="0"/>
                  </a:rPr>
                  <a:t> ∝</a:t>
                </a:r>
                <a:r>
                  <a:rPr lang="en-US" sz="1200" b="1" i="0">
                    <a:latin typeface="Cambria Math" panose="02040503050406030204" pitchFamily="18" charset="0"/>
                  </a:rPr>
                  <a:t>𝑷𝒓〗⁡[𝒙┤| 𝒑]𝑷𝒓⁡[𝒑│</a:t>
                </a:r>
                <a:r>
                  <a:rPr lang="en-US" sz="1200" b="1" i="0">
                    <a:latin typeface="Cambria Math" panose="02040503050406030204" pitchFamily="18" charset="0"/>
                    <a:ea typeface="Cambria Math" panose="02040503050406030204" pitchFamily="18" charset="0"/>
                  </a:rPr>
                  <a:t>𝜽, 𝑫]</a:t>
                </a:r>
                <a:r>
                  <a:rPr lang="en-US" dirty="0"/>
                  <a:t> isn’t the “truth” that is a model too. So it’s confusing to me what q is actually doing…I think they assume they</a:t>
                </a:r>
                <a:r>
                  <a:rPr lang="en-US" baseline="0" dirty="0"/>
                  <a:t> are Bayesians and think their model is the true model (i.e. they likely have a way to get that probability without the NN and then train the NN to be similar to that). But due to the factorization of </a:t>
                </a:r>
                <a:r>
                  <a:rPr lang="en-US" baseline="0" dirty="0" err="1"/>
                  <a:t>Pr</a:t>
                </a:r>
                <a:r>
                  <a:rPr lang="en-US" baseline="0" dirty="0"/>
                  <a:t>[</a:t>
                </a:r>
                <a:r>
                  <a:rPr lang="en-US" baseline="0" dirty="0" err="1"/>
                  <a:t>p|D</a:t>
                </a:r>
                <a:r>
                  <a:rPr lang="en-US" baseline="0" dirty="0"/>
                  <a:t>, theta, D] – this is actually a model and they are slightly wrong</a:t>
                </a:r>
              </a:p>
              <a:p>
                <a:pPr marL="171450" indent="-171450">
                  <a:buFontTx/>
                  <a:buChar char="-"/>
                </a:pPr>
                <a:r>
                  <a:rPr lang="en-US" baseline="0" dirty="0"/>
                  <a:t>KL(Data || Model) so first is usually truth (or samples of data perhaps? This is where the cross entropy comes from so recall it later…)</a:t>
                </a:r>
              </a:p>
              <a:p>
                <a:pPr marL="171450" indent="-171450">
                  <a:buFontTx/>
                  <a:buChar char="-"/>
                </a:pPr>
                <a:r>
                  <a:rPr lang="en-US" baseline="0" dirty="0"/>
                  <a:t>Question</a:t>
                </a:r>
                <a:r>
                  <a:rPr lang="en-US" baseline="0"/>
                  <a:t>: what is theta fixed to?</a:t>
                </a:r>
                <a:endParaRPr lang="en-US" dirty="0"/>
              </a:p>
            </p:txBody>
          </p:sp>
        </mc:Fallback>
      </mc:AlternateContent>
      <p:sp>
        <p:nvSpPr>
          <p:cNvPr id="4" name="Slide Number Placeholder 3"/>
          <p:cNvSpPr>
            <a:spLocks noGrp="1"/>
          </p:cNvSpPr>
          <p:nvPr>
            <p:ph type="sldNum" sz="quarter" idx="5"/>
          </p:nvPr>
        </p:nvSpPr>
        <p:spPr/>
        <p:txBody>
          <a:bodyPr/>
          <a:lstStyle/>
          <a:p>
            <a:fld id="{1A9659DC-9AE0-3742-BD48-D6D6BD08B5F8}" type="slidenum">
              <a:rPr lang="en-US" smtClean="0"/>
              <a:t>11</a:t>
            </a:fld>
            <a:endParaRPr lang="en-US"/>
          </a:p>
        </p:txBody>
      </p:sp>
    </p:spTree>
    <p:extLst>
      <p:ext uri="{BB962C8B-B14F-4D97-AF65-F5344CB8AC3E}">
        <p14:creationId xmlns:p14="http://schemas.microsoft.com/office/powerpoint/2010/main" val="276283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The compress stage </a:t>
                </a:r>
              </a:p>
              <a:p>
                <a:pPr marL="171450" indent="-171450">
                  <a:buFontTx/>
                  <a:buChar char="-"/>
                </a:pPr>
                <a:r>
                  <a:rPr lang="en-US" dirty="0"/>
                  <a:t>1. offer abstraction that allow an agent to easily express solutions to the tasks at hand</a:t>
                </a:r>
              </a:p>
              <a:p>
                <a:pPr marL="171450" indent="-171450">
                  <a:buFontTx/>
                  <a:buChar char="-"/>
                </a:pPr>
                <a:r>
                  <a:rPr lang="en-US" dirty="0"/>
                  <a:t>2. Intuitively, **we want “to generalize beyond the frontier”** - both so that a) the DSL can offer abstraction to express solutions better to the current asks and b) DSL might expose new abstraction which will later be used to discover **more programs**.</a:t>
                </a:r>
              </a:p>
              <a:p>
                <a:pPr marL="171450" indent="-171450">
                  <a:buFontTx/>
                  <a:buChar char="-"/>
                </a:pPr>
                <a:r>
                  <a:rPr lang="en-US" dirty="0"/>
                  <a:t>Formally they claim this is achieved via: </a:t>
                </a:r>
                <a14:m>
                  <m:oMath xmlns:m="http://schemas.openxmlformats.org/officeDocument/2006/math">
                    <m:nary>
                      <m:naryPr>
                        <m:limLoc m:val="undOvr"/>
                        <m:ctrlPr>
                          <a:rPr lang="en-US" i="1" smtClean="0">
                            <a:latin typeface="Cambria Math" panose="02040503050406030204" pitchFamily="18" charset="0"/>
                          </a:rPr>
                        </m:ctrlPr>
                      </m:naryPr>
                      <m:sub>
                        <m:r>
                          <a:rPr lang="en-US" b="0" i="1" smtClean="0">
                            <a:latin typeface="Cambria Math" panose="02040503050406030204" pitchFamily="18" charset="0"/>
                          </a:rPr>
                          <m:t>𝜃</m:t>
                        </m:r>
                      </m:sub>
                      <m:sup/>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𝐹</m:t>
                            </m:r>
                          </m:e>
                          <m:e>
                            <m:r>
                              <a:rPr lang="en-US" b="0" i="1" smtClean="0">
                                <a:latin typeface="Cambria Math" panose="02040503050406030204" pitchFamily="18" charset="0"/>
                              </a:rPr>
                              <m:t>𝑋</m:t>
                            </m:r>
                          </m:e>
                        </m:d>
                        <m:r>
                          <a:rPr lang="en-US" b="0" i="1" smtClean="0">
                            <a:latin typeface="Cambria Math" panose="02040503050406030204" pitchFamily="18" charset="0"/>
                          </a:rPr>
                          <m:t>𝑑</m:t>
                        </m:r>
                        <m:r>
                          <a:rPr lang="en-US" b="0" i="1" smtClean="0">
                            <a:latin typeface="Cambria Math" panose="02040503050406030204" pitchFamily="18" charset="0"/>
                          </a:rPr>
                          <m:t>𝜃</m:t>
                        </m:r>
                      </m:e>
                    </m:nary>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a:rPr lang="en-US" b="0" i="1" smtClean="0">
                            <a:latin typeface="Cambria Math" panose="02040503050406030204" pitchFamily="18" charset="0"/>
                          </a:rPr>
                          <m:t>𝜃</m:t>
                        </m: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𝐷</m:t>
                            </m:r>
                          </m:e>
                        </m:d>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sub>
                              <m:sup/>
                              <m:e>
                                <m:r>
                                  <m:rPr>
                                    <m:sty m:val="p"/>
                                  </m:rPr>
                                  <a:rPr lang="en-US" b="0" i="0" smtClean="0">
                                    <a:latin typeface="Cambria Math" panose="02040503050406030204" pitchFamily="18" charset="0"/>
                                  </a:rPr>
                                  <m:t>Pr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𝑝</m:t>
                                    </m:r>
                                  </m:e>
                                </m:d>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e>
                            </m:nary>
                          </m:e>
                        </m:nary>
                      </m:e>
                    </m:nary>
                  </m:oMath>
                </a14:m>
                <a:r>
                  <a:rPr lang="en-US" dirty="0"/>
                  <a:t> </a:t>
                </a:r>
              </a:p>
              <a:p>
                <a:pPr marL="171450" indent="-171450">
                  <a:buFontTx/>
                  <a:buChar char="-"/>
                </a:pPr>
                <a:r>
                  <a:rPr lang="en-US" dirty="0"/>
                  <a:t>Q: how/why would that be true?</a:t>
                </a:r>
              </a:p>
              <a:p>
                <a:pPr marL="171450" indent="-171450">
                  <a:buFontTx/>
                  <a:buChar char="-"/>
                </a:pPr>
                <a:r>
                  <a:rPr lang="en-US" dirty="0"/>
                  <a:t>Q: they make an emphasis on “they extract programs that unify with the frontier, not only subexpressions.” I wonder what that really means and how the two are different. https://</a:t>
                </a:r>
                <a:r>
                  <a:rPr lang="en-US" dirty="0" err="1"/>
                  <a:t>github.com</a:t>
                </a:r>
                <a:r>
                  <a:rPr lang="en-US" dirty="0"/>
                  <a:t>/ellisk42/</a:t>
                </a:r>
                <a:r>
                  <a:rPr lang="en-US" dirty="0" err="1"/>
                  <a:t>ec</a:t>
                </a:r>
                <a:r>
                  <a:rPr lang="en-US" dirty="0"/>
                  <a:t>/issues/92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 </a:t>
                </a:r>
              </a:p>
              <a:p>
                <a:pPr marL="171450" indent="-171450">
                  <a:buFontTx/>
                  <a:buChar char="-"/>
                </a:pPr>
                <a:r>
                  <a:rPr lang="en-US" dirty="0"/>
                  <a:t>Notes on AIC</a:t>
                </a:r>
              </a:p>
              <a:p>
                <a:r>
                  <a:rPr lang="en-US" dirty="0">
                    <a:effectLst/>
                  </a:rPr>
                  <a:t>They want to find a good DSL D that works in a </a:t>
                </a:r>
                <a:r>
                  <a:rPr lang="en-US" dirty="0" err="1">
                    <a:effectLst/>
                  </a:rPr>
                  <a:t>bayesian</a:t>
                </a:r>
                <a:r>
                  <a:rPr lang="en-US" dirty="0">
                    <a:effectLst/>
                  </a:rPr>
                  <a:t> "average" sense i.e. D = argmax_{D} int L(D, theta) </a:t>
                </a:r>
                <a:r>
                  <a:rPr lang="en-US" dirty="0" err="1">
                    <a:effectLst/>
                  </a:rPr>
                  <a:t>dtheta</a:t>
                </a:r>
                <a:r>
                  <a:rPr lang="en-US" dirty="0">
                    <a:effectLst/>
                  </a:rPr>
                  <a:t>. But that marginalization (sum/</a:t>
                </a:r>
                <a:r>
                  <a:rPr lang="en-US" dirty="0" err="1">
                    <a:effectLst/>
                  </a:rPr>
                  <a:t>intergral</a:t>
                </a:r>
                <a:r>
                  <a:rPr lang="en-US" dirty="0">
                    <a:effectLst/>
                  </a:rPr>
                  <a:t>) is hard so they approximate it with the AIC criterion. So:</a:t>
                </a:r>
              </a:p>
              <a:p>
                <a:br>
                  <a:rPr lang="en-US" dirty="0">
                    <a:effectLst/>
                  </a:rPr>
                </a:br>
                <a:endParaRPr lang="en-US" dirty="0">
                  <a:effectLst/>
                </a:endParaRPr>
              </a:p>
              <a:p>
                <a:r>
                  <a:rPr lang="en-US" dirty="0">
                    <a:effectLst/>
                  </a:rPr>
                  <a:t>D = argmax_{D} int L(D, theta) </a:t>
                </a:r>
                <a:r>
                  <a:rPr lang="en-US" dirty="0" err="1">
                    <a:effectLst/>
                  </a:rPr>
                  <a:t>dtheta</a:t>
                </a:r>
                <a:r>
                  <a:rPr lang="en-US" dirty="0">
                    <a:effectLst/>
                  </a:rPr>
                  <a:t> ~ argmax_{D} AIC(D)</a:t>
                </a:r>
              </a:p>
              <a:p>
                <a:br>
                  <a:rPr lang="en-US" dirty="0">
                    <a:effectLst/>
                  </a:rPr>
                </a:br>
                <a:endParaRPr lang="en-US" dirty="0">
                  <a:effectLst/>
                </a:endParaRPr>
              </a:p>
              <a:p>
                <a:r>
                  <a:rPr lang="en-US" dirty="0">
                    <a:effectLst/>
                  </a:rPr>
                  <a:t>note that min is usually done to AIC (e.g. 2k - 2log MAP(theta) ) so the - sign flips the AIC obj so to do a max. AIC is also 2k - 2ln(L), L = Likelihood objective. So the -2ln L you can put L for ML,MAP whatever your objective is.</a:t>
                </a:r>
              </a:p>
              <a:p>
                <a:r>
                  <a:rPr lang="en-US" dirty="0">
                    <a:effectLst/>
                  </a:rPr>
                  <a:t>k = # params.</a:t>
                </a:r>
              </a:p>
              <a:p>
                <a:r>
                  <a:rPr lang="en-US" dirty="0">
                    <a:effectLst/>
                  </a:rPr>
                  <a:t>Given a set of candidate models for the data, the preferred model is the one with the minimum AIC value. Thus, AIC rewards goodness of fit (as assessed by the likelihood function), but it also includes a penalty that is an increasing function of the number of estimated parameters.</a:t>
                </a:r>
              </a:p>
              <a:p>
                <a:br>
                  <a:rPr lang="en-US" dirty="0">
                    <a:effectLst/>
                  </a:rPr>
                </a:br>
                <a:endParaRPr lang="en-US" dirty="0">
                  <a:effectLst/>
                </a:endParaRPr>
              </a:p>
              <a:p>
                <a:br>
                  <a:rPr lang="en-US" dirty="0">
                    <a:effectLst/>
                  </a:rPr>
                </a:br>
                <a:endParaRPr lang="en-US" dirty="0">
                  <a:effectLst/>
                </a:endParaRPr>
              </a:p>
              <a:p>
                <a:r>
                  <a:rPr lang="en-US" dirty="0">
                    <a:effectLst/>
                  </a:rPr>
                  <a:t>When a statistical model is used to represent the process that generated the data, the representation will almost never be exact; so some information will be lost by using the model to represent the process. AIC estimates the relative amount of information lost by a given model: the less information a model loses, the higher the quality of that model. (is this true in </a:t>
                </a:r>
                <a:r>
                  <a:rPr lang="en-US" dirty="0" err="1">
                    <a:effectLst/>
                  </a:rPr>
                  <a:t>overparm</a:t>
                </a:r>
                <a:r>
                  <a:rPr lang="en-US" dirty="0">
                    <a:effectLst/>
                  </a:rPr>
                  <a:t> deep nets? I'd argue not)</a:t>
                </a:r>
              </a:p>
              <a:p>
                <a:r>
                  <a:rPr lang="en-US" dirty="0">
                    <a:effectLst/>
                  </a:rPr>
                  <a:t>In estimating the amount of information lost by a model, AIC deals with the trade-off between the goodness of fit (just fitting the data) of the model and the simplicity of the model. In other words, AIC deals with both the risk of overfitting and the risk of underfitting.</a:t>
                </a:r>
              </a:p>
              <a:p>
                <a:br>
                  <a:rPr lang="en-US" dirty="0">
                    <a:effectLst/>
                  </a:rPr>
                </a:br>
                <a:endParaRPr lang="en-US" dirty="0">
                  <a:effectLst/>
                </a:endParaRPr>
              </a:p>
              <a:p>
                <a:r>
                  <a:rPr lang="en-US" dirty="0">
                    <a:effectLst/>
                  </a:rPr>
                  <a:t>Akaike showed that this asymptotically chooses the model that is closes to the true f. e.g. if there are two models g1, g2 choose the one that losses less info e.g. less kl div from f. AIC does this approximately asymptotically.</a:t>
                </a:r>
              </a:p>
              <a:p>
                <a:br>
                  <a:rPr lang="en-US" dirty="0">
                    <a:effectLst/>
                  </a:rPr>
                </a:br>
                <a:endParaRPr lang="en-US" dirty="0">
                  <a:effectLst/>
                </a:endParaRPr>
              </a:p>
              <a:p>
                <a:r>
                  <a:rPr lang="en-US" dirty="0">
                    <a:effectLst/>
                  </a:rPr>
                  <a:t>Note that AIC tells nothing about the absolute quality of a model, only the quality relative to other models. Thus, if all the candidate models fit poorly, AIC will not give any warning of that. Hence, after selecting a model via AIC, it is usually good practice to validate the absolute quality of the model.</a:t>
                </a:r>
              </a:p>
              <a:p>
                <a:pPr marL="171450" indent="-171450">
                  <a:buFontTx/>
                  <a:buChar char="-"/>
                </a:pP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The compress stage </a:t>
                </a:r>
              </a:p>
              <a:p>
                <a:pPr marL="171450" indent="-171450">
                  <a:buFontTx/>
                  <a:buChar char="-"/>
                </a:pPr>
                <a:r>
                  <a:rPr lang="en-US" dirty="0"/>
                  <a:t>1. offer abstraction that allow an agent to easily express solutions to the tasks at hand</a:t>
                </a:r>
              </a:p>
              <a:p>
                <a:pPr marL="171450" indent="-171450">
                  <a:buFontTx/>
                  <a:buChar char="-"/>
                </a:pPr>
                <a:r>
                  <a:rPr lang="en-US" dirty="0"/>
                  <a:t>2. Intuitively, **we want “to generalize beyond the frontier”** - both so that a) the DSL can offer abstraction to express solutions better to the current asks and b) DSL might expose new abstraction which will later be used to discover **more programs**.</a:t>
                </a:r>
              </a:p>
              <a:p>
                <a:pPr marL="171450" indent="-171450">
                  <a:buFontTx/>
                  <a:buChar char="-"/>
                </a:pPr>
                <a:r>
                  <a:rPr lang="en-US" dirty="0"/>
                  <a:t>Formally they claim this is achieved via: </a:t>
                </a:r>
                <a:r>
                  <a:rPr lang="en-US" i="0">
                    <a:latin typeface="Cambria Math" panose="02040503050406030204" pitchFamily="18" charset="0"/>
                  </a:rPr>
                  <a:t>∫17</a:t>
                </a:r>
                <a:r>
                  <a:rPr lang="en-US" b="0" i="0">
                    <a:latin typeface="Cambria Math" panose="02040503050406030204" pitchFamily="18" charset="0"/>
                  </a:rPr>
                  <a:t>_𝜃▒〖𝐿(𝜃, 𝐷, 𝐹│𝑋)𝑑𝜃〗=∫17_𝜃▒〖𝑃(𝜃, 𝐷) ∏_(𝑥∈𝑋)▒∑_(𝑝∈𝐹_𝑥)▒〖Pr[𝑥│𝑝]Pr[𝑝|𝜃, 𝐷]〗〗</a:t>
                </a:r>
                <a:r>
                  <a:rPr lang="en-US" dirty="0"/>
                  <a:t> </a:t>
                </a:r>
              </a:p>
              <a:p>
                <a:pPr marL="171450" indent="-171450">
                  <a:buFontTx/>
                  <a:buChar char="-"/>
                </a:pPr>
                <a:r>
                  <a:rPr lang="en-US" dirty="0"/>
                  <a:t>Q: how/why would that be true?</a:t>
                </a:r>
              </a:p>
              <a:p>
                <a:pPr marL="171450" indent="-171450">
                  <a:buFontTx/>
                  <a:buChar char="-"/>
                </a:pPr>
                <a:r>
                  <a:rPr lang="en-US" dirty="0"/>
                  <a:t>Q: they make an emphasis on “they extract programs that unify with the frontier, not only subexpressions.” I wonder what that really means and how the two are different. https://</a:t>
                </a:r>
                <a:r>
                  <a:rPr lang="en-US" dirty="0" err="1"/>
                  <a:t>github.com</a:t>
                </a:r>
                <a:r>
                  <a:rPr lang="en-US" dirty="0"/>
                  <a:t>/ellisk42/</a:t>
                </a:r>
                <a:r>
                  <a:rPr lang="en-US" dirty="0" err="1"/>
                  <a:t>ec</a:t>
                </a:r>
                <a:r>
                  <a:rPr lang="en-US" dirty="0"/>
                  <a:t>/issues/92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 </a:t>
                </a:r>
              </a:p>
              <a:p>
                <a:pPr marL="171450" indent="-171450">
                  <a:buFontTx/>
                  <a:buChar char="-"/>
                </a:pPr>
                <a:r>
                  <a:rPr lang="en-US" dirty="0"/>
                  <a:t>Notes on AIC</a:t>
                </a:r>
              </a:p>
              <a:p>
                <a:r>
                  <a:rPr lang="en-US" dirty="0">
                    <a:effectLst/>
                  </a:rPr>
                  <a:t>They want to find a good DSL D that works in a </a:t>
                </a:r>
                <a:r>
                  <a:rPr lang="en-US" dirty="0" err="1">
                    <a:effectLst/>
                  </a:rPr>
                  <a:t>bayesian</a:t>
                </a:r>
                <a:r>
                  <a:rPr lang="en-US" dirty="0">
                    <a:effectLst/>
                  </a:rPr>
                  <a:t> "average" sense i.e. D = argmax_{D} int L(D, theta) </a:t>
                </a:r>
                <a:r>
                  <a:rPr lang="en-US" dirty="0" err="1">
                    <a:effectLst/>
                  </a:rPr>
                  <a:t>dtheta</a:t>
                </a:r>
                <a:r>
                  <a:rPr lang="en-US" dirty="0">
                    <a:effectLst/>
                  </a:rPr>
                  <a:t>. But that marginalization (sum/</a:t>
                </a:r>
                <a:r>
                  <a:rPr lang="en-US" dirty="0" err="1">
                    <a:effectLst/>
                  </a:rPr>
                  <a:t>intergral</a:t>
                </a:r>
                <a:r>
                  <a:rPr lang="en-US" dirty="0">
                    <a:effectLst/>
                  </a:rPr>
                  <a:t>) is hard so they approximate it with the AIC criterion. So:</a:t>
                </a:r>
              </a:p>
              <a:p>
                <a:br>
                  <a:rPr lang="en-US" dirty="0">
                    <a:effectLst/>
                  </a:rPr>
                </a:br>
                <a:endParaRPr lang="en-US" dirty="0">
                  <a:effectLst/>
                </a:endParaRPr>
              </a:p>
              <a:p>
                <a:r>
                  <a:rPr lang="en-US" dirty="0">
                    <a:effectLst/>
                  </a:rPr>
                  <a:t>D = argmax_{D} int L(D, theta) </a:t>
                </a:r>
                <a:r>
                  <a:rPr lang="en-US" dirty="0" err="1">
                    <a:effectLst/>
                  </a:rPr>
                  <a:t>dtheta</a:t>
                </a:r>
                <a:r>
                  <a:rPr lang="en-US" dirty="0">
                    <a:effectLst/>
                  </a:rPr>
                  <a:t> ~ argmax_{D} AIC(D)</a:t>
                </a:r>
              </a:p>
              <a:p>
                <a:br>
                  <a:rPr lang="en-US" dirty="0">
                    <a:effectLst/>
                  </a:rPr>
                </a:br>
                <a:endParaRPr lang="en-US" dirty="0">
                  <a:effectLst/>
                </a:endParaRPr>
              </a:p>
              <a:p>
                <a:r>
                  <a:rPr lang="en-US" dirty="0">
                    <a:effectLst/>
                  </a:rPr>
                  <a:t>note that min is usually done to AIC (e.g. 2k - 2log MAP(theta) ) so the - sign flips the AIC obj so to do a max. AIC is also 2k - 2ln(L), L = Likelihood objective. So the -2ln L you can put L for ML,MAP whatever your objective is.</a:t>
                </a:r>
              </a:p>
              <a:p>
                <a:r>
                  <a:rPr lang="en-US" dirty="0">
                    <a:effectLst/>
                  </a:rPr>
                  <a:t>k = # params.</a:t>
                </a:r>
              </a:p>
              <a:p>
                <a:r>
                  <a:rPr lang="en-US" dirty="0">
                    <a:effectLst/>
                  </a:rPr>
                  <a:t>Given a set of candidate models for the data, the preferred model is the one with the minimum AIC value. Thus, AIC rewards goodness of fit (as assessed by the likelihood function), but it also includes a penalty that is an increasing function of the number of estimated parameters.</a:t>
                </a:r>
              </a:p>
              <a:p>
                <a:br>
                  <a:rPr lang="en-US" dirty="0">
                    <a:effectLst/>
                  </a:rPr>
                </a:br>
                <a:endParaRPr lang="en-US" dirty="0">
                  <a:effectLst/>
                </a:endParaRPr>
              </a:p>
              <a:p>
                <a:br>
                  <a:rPr lang="en-US" dirty="0">
                    <a:effectLst/>
                  </a:rPr>
                </a:br>
                <a:endParaRPr lang="en-US" dirty="0">
                  <a:effectLst/>
                </a:endParaRPr>
              </a:p>
              <a:p>
                <a:r>
                  <a:rPr lang="en-US" dirty="0">
                    <a:effectLst/>
                  </a:rPr>
                  <a:t>When a statistical model is used to represent the process that generated the data, the representation will almost never be exact; so some information will be lost by using the model to represent the process. AIC estimates the relative amount of information lost by a given model: the less information a model loses, the higher the quality of that model. (is this true in </a:t>
                </a:r>
                <a:r>
                  <a:rPr lang="en-US" dirty="0" err="1">
                    <a:effectLst/>
                  </a:rPr>
                  <a:t>overparm</a:t>
                </a:r>
                <a:r>
                  <a:rPr lang="en-US" dirty="0">
                    <a:effectLst/>
                  </a:rPr>
                  <a:t> deep nets? I'd argue not)</a:t>
                </a:r>
              </a:p>
              <a:p>
                <a:r>
                  <a:rPr lang="en-US" dirty="0">
                    <a:effectLst/>
                  </a:rPr>
                  <a:t>In estimating the amount of information lost by a model, AIC deals with the trade-off between the goodness of fit (just fitting the data) of the model and the simplicity of the model. In other words, AIC deals with both the risk of overfitting and the risk of underfitting.</a:t>
                </a:r>
              </a:p>
              <a:p>
                <a:br>
                  <a:rPr lang="en-US" dirty="0">
                    <a:effectLst/>
                  </a:rPr>
                </a:br>
                <a:endParaRPr lang="en-US" dirty="0">
                  <a:effectLst/>
                </a:endParaRPr>
              </a:p>
              <a:p>
                <a:r>
                  <a:rPr lang="en-US" dirty="0">
                    <a:effectLst/>
                  </a:rPr>
                  <a:t>Akaike showed that this asymptotically chooses the model that is closes to the true f. e.g. if there are two models g1, g2 choose the one that losses less info e.g. less kl div from f. AIC does this approximately asymptotically.</a:t>
                </a:r>
              </a:p>
              <a:p>
                <a:br>
                  <a:rPr lang="en-US" dirty="0">
                    <a:effectLst/>
                  </a:rPr>
                </a:br>
                <a:endParaRPr lang="en-US" dirty="0">
                  <a:effectLst/>
                </a:endParaRPr>
              </a:p>
              <a:p>
                <a:r>
                  <a:rPr lang="en-US" dirty="0">
                    <a:effectLst/>
                  </a:rPr>
                  <a:t>Note that AIC tells nothing about the absolute quality of a model, only the quality relative to other models. Thus, if all the candidate models fit poorly, AIC will not give any warning of that. Hence, after selecting a model via AIC, it is usually good practice to validate the absolute quality of the model.</a:t>
                </a:r>
              </a:p>
              <a:p>
                <a:pPr marL="171450" indent="-171450">
                  <a:buFontTx/>
                  <a:buChar char="-"/>
                </a:pPr>
                <a:endParaRPr lang="en-US" dirty="0"/>
              </a:p>
            </p:txBody>
          </p:sp>
        </mc:Fallback>
      </mc:AlternateContent>
      <p:sp>
        <p:nvSpPr>
          <p:cNvPr id="4" name="Slide Number Placeholder 3"/>
          <p:cNvSpPr>
            <a:spLocks noGrp="1"/>
          </p:cNvSpPr>
          <p:nvPr>
            <p:ph type="sldNum" sz="quarter" idx="5"/>
          </p:nvPr>
        </p:nvSpPr>
        <p:spPr/>
        <p:txBody>
          <a:bodyPr/>
          <a:lstStyle/>
          <a:p>
            <a:fld id="{1A9659DC-9AE0-3742-BD48-D6D6BD08B5F8}" type="slidenum">
              <a:rPr lang="en-US" smtClean="0"/>
              <a:t>12</a:t>
            </a:fld>
            <a:endParaRPr lang="en-US"/>
          </a:p>
        </p:txBody>
      </p:sp>
    </p:spTree>
    <p:extLst>
      <p:ext uri="{BB962C8B-B14F-4D97-AF65-F5344CB8AC3E}">
        <p14:creationId xmlns:p14="http://schemas.microsoft.com/office/powerpoint/2010/main" val="170850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dirty="0"/>
                  <a:t>The compress stage </a:t>
                </a:r>
              </a:p>
              <a:p>
                <a:pPr marL="171450" indent="-171450">
                  <a:buFontTx/>
                  <a:buChar char="-"/>
                </a:pPr>
                <a:r>
                  <a:rPr lang="en-US" dirty="0"/>
                  <a:t>1. offer abstraction that allow an agent to easily express solutions to the tasks at hand</a:t>
                </a:r>
              </a:p>
              <a:p>
                <a:pPr marL="171450" indent="-171450">
                  <a:buFontTx/>
                  <a:buChar char="-"/>
                </a:pPr>
                <a:r>
                  <a:rPr lang="en-US" dirty="0"/>
                  <a:t>2. Intuitively, **we want “to generalize beyond the frontier”** - both so that a) the DSL can offer abstraction to express solutions better to the current asks and b) DSL might expose new abstraction which will later be used to discover **more programs**.</a:t>
                </a:r>
              </a:p>
              <a:p>
                <a:pPr marL="171450" indent="-171450">
                  <a:buFontTx/>
                  <a:buChar char="-"/>
                </a:pPr>
                <a:r>
                  <a:rPr lang="en-US" dirty="0"/>
                  <a:t>Formally they claim this is achieved via: </a:t>
                </a:r>
                <a14:m>
                  <m:oMath xmlns:m="http://schemas.openxmlformats.org/officeDocument/2006/math">
                    <m:nary>
                      <m:naryPr>
                        <m:limLoc m:val="undOvr"/>
                        <m:ctrlPr>
                          <a:rPr lang="en-US" i="1" smtClean="0">
                            <a:latin typeface="Cambria Math" panose="02040503050406030204" pitchFamily="18" charset="0"/>
                          </a:rPr>
                        </m:ctrlPr>
                      </m:naryPr>
                      <m:sub>
                        <m:r>
                          <a:rPr lang="en-US" b="0" i="1" smtClean="0">
                            <a:latin typeface="Cambria Math" panose="02040503050406030204" pitchFamily="18" charset="0"/>
                          </a:rPr>
                          <m:t>𝜃</m:t>
                        </m:r>
                      </m:sub>
                      <m:sup/>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𝐹</m:t>
                            </m:r>
                          </m:e>
                          <m:e>
                            <m:r>
                              <a:rPr lang="en-US" b="0" i="1" smtClean="0">
                                <a:latin typeface="Cambria Math" panose="02040503050406030204" pitchFamily="18" charset="0"/>
                              </a:rPr>
                              <m:t>𝑋</m:t>
                            </m:r>
                          </m:e>
                        </m:d>
                        <m:r>
                          <a:rPr lang="en-US" b="0" i="1" smtClean="0">
                            <a:latin typeface="Cambria Math" panose="02040503050406030204" pitchFamily="18" charset="0"/>
                          </a:rPr>
                          <m:t>𝑑</m:t>
                        </m:r>
                        <m:r>
                          <a:rPr lang="en-US" b="0" i="1" smtClean="0">
                            <a:latin typeface="Cambria Math" panose="02040503050406030204" pitchFamily="18" charset="0"/>
                          </a:rPr>
                          <m:t>𝜃</m:t>
                        </m:r>
                      </m:e>
                    </m:nary>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a:rPr lang="en-US" b="0" i="1" smtClean="0">
                            <a:latin typeface="Cambria Math" panose="02040503050406030204" pitchFamily="18" charset="0"/>
                          </a:rPr>
                          <m:t>𝜃</m:t>
                        </m: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𝐷</m:t>
                            </m:r>
                          </m:e>
                        </m:d>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sub>
                              <m:sup/>
                              <m:e>
                                <m:r>
                                  <m:rPr>
                                    <m:sty m:val="p"/>
                                  </m:rPr>
                                  <a:rPr lang="en-US" b="0" i="0" smtClean="0">
                                    <a:latin typeface="Cambria Math" panose="02040503050406030204" pitchFamily="18" charset="0"/>
                                  </a:rPr>
                                  <m:t>Pr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𝑝</m:t>
                                    </m:r>
                                  </m:e>
                                </m:d>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e>
                            </m:nary>
                          </m:e>
                        </m:nary>
                      </m:e>
                    </m:nary>
                  </m:oMath>
                </a14:m>
                <a:r>
                  <a:rPr lang="en-US" dirty="0"/>
                  <a:t> </a:t>
                </a:r>
              </a:p>
              <a:p>
                <a:pPr marL="171450" indent="-171450">
                  <a:buFontTx/>
                  <a:buChar char="-"/>
                </a:pPr>
                <a:r>
                  <a:rPr lang="en-US" dirty="0"/>
                  <a:t>Q: how/why would that be true?</a:t>
                </a:r>
              </a:p>
              <a:p>
                <a:pPr marL="171450" indent="-171450">
                  <a:buFontTx/>
                  <a:buChar char="-"/>
                </a:pPr>
                <a:r>
                  <a:rPr lang="en-US" dirty="0"/>
                  <a:t>Q: they make an emphasis on “they extract programs that unify with the frontier, not only subexpressions.” I wonder what that really means and how the two are different. https://</a:t>
                </a:r>
                <a:r>
                  <a:rPr lang="en-US" dirty="0" err="1"/>
                  <a:t>github.com</a:t>
                </a:r>
                <a:r>
                  <a:rPr lang="en-US" dirty="0"/>
                  <a:t>/ellisk42/</a:t>
                </a:r>
                <a:r>
                  <a:rPr lang="en-US" dirty="0" err="1"/>
                  <a:t>ec</a:t>
                </a:r>
                <a:r>
                  <a:rPr lang="en-US" dirty="0"/>
                  <a:t>/issues/92 </a:t>
                </a:r>
              </a:p>
              <a:p>
                <a:pPr marL="171450" indent="-171450">
                  <a:buFontTx/>
                  <a:buChar char="-"/>
                </a:pPr>
                <a:endParaRPr lang="en-US" dirty="0"/>
              </a:p>
              <a:p>
                <a:pPr marL="171450" indent="-171450">
                  <a:buFontTx/>
                  <a:buChar char="-"/>
                </a:pPr>
                <a:r>
                  <a:rPr lang="en-US" dirty="0"/>
                  <a:t>Max approximates integral (the one that contributes most to the integral/obj)</a:t>
                </a:r>
              </a:p>
              <a:p>
                <a:pPr marL="171450" indent="-171450">
                  <a:buFontTx/>
                  <a:buChar char="-"/>
                </a:pPr>
                <a:endParaRPr lang="en-US" dirty="0"/>
              </a:p>
              <a:p>
                <a:pPr marL="171450" indent="-171450">
                  <a:buFontTx/>
                  <a:buChar char="-"/>
                </a:pPr>
                <a:r>
                  <a:rPr lang="en-US" dirty="0"/>
                  <a:t>-– </a:t>
                </a:r>
              </a:p>
              <a:p>
                <a:pPr marL="171450" indent="-171450">
                  <a:buFontTx/>
                  <a:buChar char="-"/>
                </a:pPr>
                <a:r>
                  <a:rPr lang="en-US" dirty="0"/>
                  <a:t>Notes on AIC</a:t>
                </a:r>
              </a:p>
              <a:p>
                <a:r>
                  <a:rPr lang="en-US" dirty="0">
                    <a:effectLst/>
                  </a:rPr>
                  <a:t>They want to find a good DSL D that works in a </a:t>
                </a:r>
                <a:r>
                  <a:rPr lang="en-US" dirty="0" err="1">
                    <a:effectLst/>
                  </a:rPr>
                  <a:t>bayesian</a:t>
                </a:r>
                <a:r>
                  <a:rPr lang="en-US" dirty="0">
                    <a:effectLst/>
                  </a:rPr>
                  <a:t> "average" sense i.e. D = argmax_{D} int L(D, theta) </a:t>
                </a:r>
                <a:r>
                  <a:rPr lang="en-US" dirty="0" err="1">
                    <a:effectLst/>
                  </a:rPr>
                  <a:t>dtheta</a:t>
                </a:r>
                <a:r>
                  <a:rPr lang="en-US" dirty="0">
                    <a:effectLst/>
                  </a:rPr>
                  <a:t>. But that marginalization (sum/</a:t>
                </a:r>
                <a:r>
                  <a:rPr lang="en-US" dirty="0" err="1">
                    <a:effectLst/>
                  </a:rPr>
                  <a:t>intergral</a:t>
                </a:r>
                <a:r>
                  <a:rPr lang="en-US" dirty="0">
                    <a:effectLst/>
                  </a:rPr>
                  <a:t>) is hard so they approximate it with the AIC criterion. So:</a:t>
                </a:r>
              </a:p>
              <a:p>
                <a:br>
                  <a:rPr lang="en-US" dirty="0">
                    <a:effectLst/>
                  </a:rPr>
                </a:br>
                <a:endParaRPr lang="en-US" dirty="0">
                  <a:effectLst/>
                </a:endParaRPr>
              </a:p>
              <a:p>
                <a:r>
                  <a:rPr lang="en-US" dirty="0">
                    <a:effectLst/>
                  </a:rPr>
                  <a:t>D = argmax_{D} int L(D, theta) </a:t>
                </a:r>
                <a:r>
                  <a:rPr lang="en-US" dirty="0" err="1">
                    <a:effectLst/>
                  </a:rPr>
                  <a:t>dtheta</a:t>
                </a:r>
                <a:r>
                  <a:rPr lang="en-US" dirty="0">
                    <a:effectLst/>
                  </a:rPr>
                  <a:t> ~ argmax_{D} AIC(D)</a:t>
                </a:r>
              </a:p>
              <a:p>
                <a:br>
                  <a:rPr lang="en-US" dirty="0">
                    <a:effectLst/>
                  </a:rPr>
                </a:br>
                <a:endParaRPr lang="en-US" dirty="0">
                  <a:effectLst/>
                </a:endParaRPr>
              </a:p>
              <a:p>
                <a:r>
                  <a:rPr lang="en-US" dirty="0">
                    <a:effectLst/>
                  </a:rPr>
                  <a:t>note that min is usually done to AIC (e.g. 2k - 2log MAP(theta) ) so the - sign flips the AIC obj so to do a max. AIC is also 2k - 2ln(L), L = Likelihood objective. So the -2ln L you can put L for ML,MAP whatever your objective is.</a:t>
                </a:r>
              </a:p>
              <a:p>
                <a:r>
                  <a:rPr lang="en-US" dirty="0">
                    <a:effectLst/>
                  </a:rPr>
                  <a:t>k = # params.</a:t>
                </a:r>
              </a:p>
              <a:p>
                <a:r>
                  <a:rPr lang="en-US" dirty="0">
                    <a:effectLst/>
                  </a:rPr>
                  <a:t>Given a set of candidate models for the data, the preferred model is the one with the minimum AIC value. Thus, AIC rewards goodness of fit (as assessed by the likelihood function), but it also includes a penalty that is an increasing function of the number of estimated parameters.</a:t>
                </a:r>
              </a:p>
              <a:p>
                <a:br>
                  <a:rPr lang="en-US" dirty="0">
                    <a:effectLst/>
                  </a:rPr>
                </a:br>
                <a:endParaRPr lang="en-US" dirty="0">
                  <a:effectLst/>
                </a:endParaRPr>
              </a:p>
              <a:p>
                <a:br>
                  <a:rPr lang="en-US" dirty="0">
                    <a:effectLst/>
                  </a:rPr>
                </a:br>
                <a:endParaRPr lang="en-US" dirty="0">
                  <a:effectLst/>
                </a:endParaRPr>
              </a:p>
              <a:p>
                <a:r>
                  <a:rPr lang="en-US" dirty="0">
                    <a:effectLst/>
                  </a:rPr>
                  <a:t>When a statistical model is used to represent the process that generated the data, the representation will almost never be exact; so some information will be lost by using the model to represent the process. AIC estimates the relative amount of information lost by a given model: the less information a model loses, the higher the quality of that model. (is this true in </a:t>
                </a:r>
                <a:r>
                  <a:rPr lang="en-US" dirty="0" err="1">
                    <a:effectLst/>
                  </a:rPr>
                  <a:t>overparm</a:t>
                </a:r>
                <a:r>
                  <a:rPr lang="en-US" dirty="0">
                    <a:effectLst/>
                  </a:rPr>
                  <a:t> deep nets? I'd argue not)</a:t>
                </a:r>
              </a:p>
              <a:p>
                <a:r>
                  <a:rPr lang="en-US" dirty="0">
                    <a:effectLst/>
                  </a:rPr>
                  <a:t>In estimating the amount of information lost by a model, AIC deals with the trade-off between the goodness of fit (just fitting the data) of the model and the simplicity of the model. In other words, AIC deals with both the risk of overfitting and the risk of underfitting.</a:t>
                </a:r>
              </a:p>
              <a:p>
                <a:br>
                  <a:rPr lang="en-US" dirty="0">
                    <a:effectLst/>
                  </a:rPr>
                </a:br>
                <a:endParaRPr lang="en-US" dirty="0">
                  <a:effectLst/>
                </a:endParaRPr>
              </a:p>
              <a:p>
                <a:r>
                  <a:rPr lang="en-US" dirty="0">
                    <a:effectLst/>
                  </a:rPr>
                  <a:t>Akaike showed that this asymptotically chooses the model that is closes to the true f. e.g. if there are two models g1, g2 choose the one that losses less info e.g. less kl div from f. AIC does this approximately asymptotically.</a:t>
                </a:r>
              </a:p>
              <a:p>
                <a:br>
                  <a:rPr lang="en-US" dirty="0">
                    <a:effectLst/>
                  </a:rPr>
                </a:br>
                <a:endParaRPr lang="en-US" dirty="0">
                  <a:effectLst/>
                </a:endParaRPr>
              </a:p>
              <a:p>
                <a:r>
                  <a:rPr lang="en-US" dirty="0">
                    <a:effectLst/>
                  </a:rPr>
                  <a:t>Note that AIC tells nothing about the absolute quality of a model, only the quality relative to other models. Thus, if all the candidate models fit poorly, AIC will not give any warning of that. Hence, after selecting a model via AIC, it is usually good practice to validate the absolute quality of the model.</a:t>
                </a:r>
              </a:p>
              <a:p>
                <a:endParaRPr lang="en-US" dirty="0">
                  <a:effectLst/>
                </a:endParaRPr>
              </a:p>
              <a:p>
                <a:r>
                  <a:rPr lang="en-US" dirty="0">
                    <a:effectLst/>
                  </a:rPr>
                  <a:t>Q: how is search over D &amp; theta actually done?</a:t>
                </a:r>
              </a:p>
              <a:p>
                <a:pPr marL="171450" indent="-171450">
                  <a:buFontTx/>
                  <a:buChar char="-"/>
                </a:pPr>
                <a:endParaRPr lang="en-US" dirty="0"/>
              </a:p>
            </p:txBody>
          </p:sp>
        </mc:Choice>
        <mc:Fallback xmlns="">
          <p:sp>
            <p:nvSpPr>
              <p:cNvPr id="3" name="Notes Placeholder 2"/>
              <p:cNvSpPr>
                <a:spLocks noGrp="1"/>
              </p:cNvSpPr>
              <p:nvPr>
                <p:ph type="body" idx="1"/>
              </p:nvPr>
            </p:nvSpPr>
            <p:spPr/>
            <p:txBody>
              <a:bodyPr/>
              <a:lstStyle/>
              <a:p>
                <a:pPr marL="171450" indent="-171450">
                  <a:buFontTx/>
                  <a:buChar char="-"/>
                </a:pPr>
                <a:r>
                  <a:rPr lang="en-US" dirty="0"/>
                  <a:t>The compress stage </a:t>
                </a:r>
              </a:p>
              <a:p>
                <a:pPr marL="171450" indent="-171450">
                  <a:buFontTx/>
                  <a:buChar char="-"/>
                </a:pPr>
                <a:r>
                  <a:rPr lang="en-US" dirty="0"/>
                  <a:t>1. offer abstraction that allow an agent to easily express solutions to the tasks at hand</a:t>
                </a:r>
              </a:p>
              <a:p>
                <a:pPr marL="171450" indent="-171450">
                  <a:buFontTx/>
                  <a:buChar char="-"/>
                </a:pPr>
                <a:r>
                  <a:rPr lang="en-US" dirty="0"/>
                  <a:t>2. Intuitively, **we want “to generalize beyond the frontier”** - both so that a) the DSL can offer abstraction to express solutions better to the current asks and b) DSL might expose new abstraction which will later be used to discover **more programs**.</a:t>
                </a:r>
              </a:p>
              <a:p>
                <a:pPr marL="171450" indent="-171450">
                  <a:buFontTx/>
                  <a:buChar char="-"/>
                </a:pPr>
                <a:r>
                  <a:rPr lang="en-US" dirty="0"/>
                  <a:t>Formally they claim this is achieved via: </a:t>
                </a:r>
                <a:r>
                  <a:rPr lang="en-US" i="0">
                    <a:latin typeface="Cambria Math" panose="02040503050406030204" pitchFamily="18" charset="0"/>
                  </a:rPr>
                  <a:t>∫17</a:t>
                </a:r>
                <a:r>
                  <a:rPr lang="en-US" b="0" i="0">
                    <a:latin typeface="Cambria Math" panose="02040503050406030204" pitchFamily="18" charset="0"/>
                  </a:rPr>
                  <a:t>_𝜃▒〖𝐿(𝜃, 𝐷, 𝐹│𝑋)𝑑𝜃〗=∫17_𝜃▒〖𝑃(𝜃, 𝐷) ∏_(𝑥∈𝑋)▒∑_(𝑝∈𝐹_𝑥)▒〖Pr[𝑥│𝑝]Pr[𝑝|𝜃, 𝐷]〗〗</a:t>
                </a:r>
                <a:r>
                  <a:rPr lang="en-US" dirty="0"/>
                  <a:t> </a:t>
                </a:r>
              </a:p>
              <a:p>
                <a:pPr marL="171450" indent="-171450">
                  <a:buFontTx/>
                  <a:buChar char="-"/>
                </a:pPr>
                <a:r>
                  <a:rPr lang="en-US" dirty="0"/>
                  <a:t>Q: how/why would that be true?</a:t>
                </a:r>
              </a:p>
              <a:p>
                <a:pPr marL="171450" indent="-171450">
                  <a:buFontTx/>
                  <a:buChar char="-"/>
                </a:pPr>
                <a:r>
                  <a:rPr lang="en-US" dirty="0"/>
                  <a:t>Q: they make an emphasis on “they extract programs that unify with the frontier, not only subexpressions.” I wonder what that really means and how the two are different. https://</a:t>
                </a:r>
                <a:r>
                  <a:rPr lang="en-US" dirty="0" err="1"/>
                  <a:t>github.com</a:t>
                </a:r>
                <a:r>
                  <a:rPr lang="en-US" dirty="0"/>
                  <a:t>/ellisk42/</a:t>
                </a:r>
                <a:r>
                  <a:rPr lang="en-US" dirty="0" err="1"/>
                  <a:t>ec</a:t>
                </a:r>
                <a:r>
                  <a:rPr lang="en-US" dirty="0"/>
                  <a:t>/issues/92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 </a:t>
                </a:r>
              </a:p>
              <a:p>
                <a:pPr marL="171450" indent="-171450">
                  <a:buFontTx/>
                  <a:buChar char="-"/>
                </a:pPr>
                <a:r>
                  <a:rPr lang="en-US" dirty="0"/>
                  <a:t>Notes on AIC</a:t>
                </a:r>
              </a:p>
              <a:p>
                <a:r>
                  <a:rPr lang="en-US" dirty="0">
                    <a:effectLst/>
                  </a:rPr>
                  <a:t>They want to find a good DSL D that works in a </a:t>
                </a:r>
                <a:r>
                  <a:rPr lang="en-US" dirty="0" err="1">
                    <a:effectLst/>
                  </a:rPr>
                  <a:t>bayesian</a:t>
                </a:r>
                <a:r>
                  <a:rPr lang="en-US" dirty="0">
                    <a:effectLst/>
                  </a:rPr>
                  <a:t> "average" sense i.e. D = argmax_{D} int L(D, theta) </a:t>
                </a:r>
                <a:r>
                  <a:rPr lang="en-US" dirty="0" err="1">
                    <a:effectLst/>
                  </a:rPr>
                  <a:t>dtheta</a:t>
                </a:r>
                <a:r>
                  <a:rPr lang="en-US" dirty="0">
                    <a:effectLst/>
                  </a:rPr>
                  <a:t>. But that marginalization (sum/</a:t>
                </a:r>
                <a:r>
                  <a:rPr lang="en-US" dirty="0" err="1">
                    <a:effectLst/>
                  </a:rPr>
                  <a:t>intergral</a:t>
                </a:r>
                <a:r>
                  <a:rPr lang="en-US" dirty="0">
                    <a:effectLst/>
                  </a:rPr>
                  <a:t>) is hard so they approximate it with the AIC criterion. So:</a:t>
                </a:r>
              </a:p>
              <a:p>
                <a:br>
                  <a:rPr lang="en-US" dirty="0">
                    <a:effectLst/>
                  </a:rPr>
                </a:br>
                <a:endParaRPr lang="en-US" dirty="0">
                  <a:effectLst/>
                </a:endParaRPr>
              </a:p>
              <a:p>
                <a:r>
                  <a:rPr lang="en-US" dirty="0">
                    <a:effectLst/>
                  </a:rPr>
                  <a:t>D = argmax_{D} int L(D, theta) </a:t>
                </a:r>
                <a:r>
                  <a:rPr lang="en-US" dirty="0" err="1">
                    <a:effectLst/>
                  </a:rPr>
                  <a:t>dtheta</a:t>
                </a:r>
                <a:r>
                  <a:rPr lang="en-US" dirty="0">
                    <a:effectLst/>
                  </a:rPr>
                  <a:t> ~ argmax_{D} AIC(D)</a:t>
                </a:r>
              </a:p>
              <a:p>
                <a:br>
                  <a:rPr lang="en-US" dirty="0">
                    <a:effectLst/>
                  </a:rPr>
                </a:br>
                <a:endParaRPr lang="en-US" dirty="0">
                  <a:effectLst/>
                </a:endParaRPr>
              </a:p>
              <a:p>
                <a:r>
                  <a:rPr lang="en-US" dirty="0">
                    <a:effectLst/>
                  </a:rPr>
                  <a:t>note that min is usually done to AIC (e.g. 2k - 2log MAP(theta) ) so the - sign flips the AIC obj so to do a max. AIC is also 2k - 2ln(L), L = Likelihood objective. So the -2ln L you can put L for ML,MAP whatever your objective is.</a:t>
                </a:r>
              </a:p>
              <a:p>
                <a:r>
                  <a:rPr lang="en-US" dirty="0">
                    <a:effectLst/>
                  </a:rPr>
                  <a:t>k = # params.</a:t>
                </a:r>
              </a:p>
              <a:p>
                <a:r>
                  <a:rPr lang="en-US" dirty="0">
                    <a:effectLst/>
                  </a:rPr>
                  <a:t>Given a set of candidate models for the data, the preferred model is the one with the minimum AIC value. Thus, AIC rewards goodness of fit (as assessed by the likelihood function), but it also includes a penalty that is an increasing function of the number of estimated parameters.</a:t>
                </a:r>
              </a:p>
              <a:p>
                <a:br>
                  <a:rPr lang="en-US" dirty="0">
                    <a:effectLst/>
                  </a:rPr>
                </a:br>
                <a:endParaRPr lang="en-US" dirty="0">
                  <a:effectLst/>
                </a:endParaRPr>
              </a:p>
              <a:p>
                <a:br>
                  <a:rPr lang="en-US" dirty="0">
                    <a:effectLst/>
                  </a:rPr>
                </a:br>
                <a:endParaRPr lang="en-US" dirty="0">
                  <a:effectLst/>
                </a:endParaRPr>
              </a:p>
              <a:p>
                <a:r>
                  <a:rPr lang="en-US" dirty="0">
                    <a:effectLst/>
                  </a:rPr>
                  <a:t>When a statistical model is used to represent the process that generated the data, the representation will almost never be exact; so some information will be lost by using the model to represent the process. AIC estimates the relative amount of information lost by a given model: the less information a model loses, the higher the quality of that model. (is this true in </a:t>
                </a:r>
                <a:r>
                  <a:rPr lang="en-US" dirty="0" err="1">
                    <a:effectLst/>
                  </a:rPr>
                  <a:t>overparm</a:t>
                </a:r>
                <a:r>
                  <a:rPr lang="en-US" dirty="0">
                    <a:effectLst/>
                  </a:rPr>
                  <a:t> deep nets? I'd argue not)</a:t>
                </a:r>
              </a:p>
              <a:p>
                <a:r>
                  <a:rPr lang="en-US" dirty="0">
                    <a:effectLst/>
                  </a:rPr>
                  <a:t>In estimating the amount of information lost by a model, AIC deals with the trade-off between the goodness of fit (just fitting the data) of the model and the simplicity of the model. In other words, AIC deals with both the risk of overfitting and the risk of underfitting.</a:t>
                </a:r>
              </a:p>
              <a:p>
                <a:br>
                  <a:rPr lang="en-US" dirty="0">
                    <a:effectLst/>
                  </a:rPr>
                </a:br>
                <a:endParaRPr lang="en-US" dirty="0">
                  <a:effectLst/>
                </a:endParaRPr>
              </a:p>
              <a:p>
                <a:r>
                  <a:rPr lang="en-US" dirty="0">
                    <a:effectLst/>
                  </a:rPr>
                  <a:t>Akaike showed that this asymptotically chooses the model that is closes to the true f. e.g. if there are two models g1, g2 choose the one that losses less info e.g. less kl div from f. AIC does this approximately asymptotically.</a:t>
                </a:r>
              </a:p>
              <a:p>
                <a:br>
                  <a:rPr lang="en-US" dirty="0">
                    <a:effectLst/>
                  </a:rPr>
                </a:br>
                <a:endParaRPr lang="en-US" dirty="0">
                  <a:effectLst/>
                </a:endParaRPr>
              </a:p>
              <a:p>
                <a:r>
                  <a:rPr lang="en-US" dirty="0">
                    <a:effectLst/>
                  </a:rPr>
                  <a:t>Note that AIC tells nothing about the absolute quality of a model, only the quality relative to other models. Thus, if all the candidate models fit poorly, AIC will not give any warning of that. Hence, after selecting a model via AIC, it is usually good practice to validate the absolute quality of the model.</a:t>
                </a:r>
              </a:p>
              <a:p>
                <a:pPr marL="171450" indent="-171450">
                  <a:buFontTx/>
                  <a:buChar char="-"/>
                </a:pPr>
                <a:endParaRPr lang="en-US" dirty="0"/>
              </a:p>
            </p:txBody>
          </p:sp>
        </mc:Fallback>
      </mc:AlternateContent>
      <p:sp>
        <p:nvSpPr>
          <p:cNvPr id="4" name="Slide Number Placeholder 3"/>
          <p:cNvSpPr>
            <a:spLocks noGrp="1"/>
          </p:cNvSpPr>
          <p:nvPr>
            <p:ph type="sldNum" sz="quarter" idx="5"/>
          </p:nvPr>
        </p:nvSpPr>
        <p:spPr/>
        <p:txBody>
          <a:bodyPr/>
          <a:lstStyle/>
          <a:p>
            <a:fld id="{1A9659DC-9AE0-3742-BD48-D6D6BD08B5F8}" type="slidenum">
              <a:rPr lang="en-US" smtClean="0"/>
              <a:t>13</a:t>
            </a:fld>
            <a:endParaRPr lang="en-US"/>
          </a:p>
        </p:txBody>
      </p:sp>
    </p:spTree>
    <p:extLst>
      <p:ext uri="{BB962C8B-B14F-4D97-AF65-F5344CB8AC3E}">
        <p14:creationId xmlns:p14="http://schemas.microsoft.com/office/powerpoint/2010/main" val="83956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would have added another compile after compress to improve search in the Explore phase – since the DSL compressed the search space &amp; the NN would not really predict new constructs since it has never seen them. Has no reason to predict unknown constructs (unless they have their own embeddings built compositionally e.g. via attention instead of hardcoded new neurons)</a:t>
            </a:r>
          </a:p>
          <a:p>
            <a:endParaRPr lang="en-US" dirty="0"/>
          </a:p>
          <a:p>
            <a:r>
              <a:rPr lang="en-US" dirty="0"/>
              <a:t>Personally I’d compile a bit more after Compress, especially for the NR model (or </a:t>
            </a:r>
            <a:r>
              <a:rPr lang="en-US" dirty="0" err="1"/>
              <a:t>EGen</a:t>
            </a:r>
            <a:r>
              <a:rPr lang="en-US" dirty="0"/>
              <a:t>) – since that would increase the chance of assigning high probs to new abstractions…no? Otherwise why doesn’t it assign probability zero to new abstractions?</a:t>
            </a:r>
          </a:p>
          <a:p>
            <a:endParaRPr lang="en-US" dirty="0"/>
          </a:p>
          <a:p>
            <a:endParaRPr lang="en-US"/>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9659DC-9AE0-3742-BD48-D6D6BD08B5F8}" type="slidenum">
              <a:rPr lang="en-US" smtClean="0"/>
              <a:t>15</a:t>
            </a:fld>
            <a:endParaRPr lang="en-US"/>
          </a:p>
        </p:txBody>
      </p:sp>
    </p:spTree>
    <p:extLst>
      <p:ext uri="{BB962C8B-B14F-4D97-AF65-F5344CB8AC3E}">
        <p14:creationId xmlns:p14="http://schemas.microsoft.com/office/powerpoint/2010/main" val="361383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Jason!</a:t>
            </a:r>
          </a:p>
          <a:p>
            <a:br>
              <a:rPr lang="en-US" dirty="0"/>
            </a:br>
            <a:endParaRPr lang="en-US" dirty="0"/>
          </a:p>
          <a:p>
            <a:r>
              <a:rPr lang="en-US" dirty="0"/>
              <a:t>I thought about this a bit and I think I know the answer finally. First I think it's important to clarify some (implicit) terminology in EC^2/DC (this distinction took me some time to realize). First for the authors there is a distinction between synthesis vs generation/dreaming. Synthesis is target with a task at hand e.g. IOs or sketch with holes to fill. Generation for them is more like dreaming, coming up with programs from scratch. They have to generate the IOs for them later. The confusion (to me at least) is that both models (the generative DSL &amp; Neural model) can be used to guide the synthesis (enumerative process). But the neural model for them cannot generate/dream. Thus, the new DSL is new for the neural model. However, if you notice in their actual implementation of the EC^2 algorithm them first do an explore (synthesis) step with the parameters of the DSL. Then they immediately do the compile step. But this assumes the new DSL since it happens after the compress when you start a new loop. So the neural model *does* learn to assign probabilities to the new DSL due to that. Perhaps my complaint is that you already did the compression and you can already do a compile right away. That is true and perhaps that would be especially good for a transformer that can take more data and updates than their neural recognition model that is not a transformer. I think that is the main reason. The risk they have is that the explore step they have doesn't leverage the fact that you already have a bunch of terms you compress, so in a way they have less experience with this DSL. In my view I would compile right away since that gives the neural model twice as much exposure to the new DSL instead of one. The work I'm thinking there isn't a natural dreamer/generative model. In this case the algorithm could be:</a:t>
            </a:r>
          </a:p>
          <a:p>
            <a:br>
              <a:rPr lang="en-US" dirty="0"/>
            </a:br>
            <a:endParaRPr lang="en-US" dirty="0"/>
          </a:p>
          <a:p>
            <a:r>
              <a:rPr lang="en-US" dirty="0" err="1"/>
              <a:t>F_x</a:t>
            </a:r>
            <a:r>
              <a:rPr lang="en-US" dirty="0"/>
              <a:t> &lt;- Explore with </a:t>
            </a:r>
            <a:r>
              <a:rPr lang="en-US" dirty="0" err="1"/>
              <a:t>EGen</a:t>
            </a:r>
            <a:r>
              <a:rPr lang="en-US" dirty="0"/>
              <a:t> and new DSL (</a:t>
            </a:r>
            <a:r>
              <a:rPr lang="en-US" dirty="0" err="1"/>
              <a:t>transfomrer</a:t>
            </a:r>
            <a:r>
              <a:rPr lang="en-US" dirty="0"/>
              <a:t>)</a:t>
            </a:r>
          </a:p>
          <a:p>
            <a:r>
              <a:rPr lang="en-US" dirty="0"/>
              <a:t>Compile </a:t>
            </a:r>
            <a:r>
              <a:rPr lang="en-US" dirty="0" err="1"/>
              <a:t>EGen</a:t>
            </a:r>
            <a:r>
              <a:rPr lang="en-US" dirty="0"/>
              <a:t> with </a:t>
            </a:r>
            <a:r>
              <a:rPr lang="en-US" dirty="0" err="1"/>
              <a:t>F_x</a:t>
            </a:r>
            <a:r>
              <a:rPr lang="en-US" dirty="0"/>
              <a:t> (learns new DSL constructs from previous step, just a fitting step)</a:t>
            </a:r>
          </a:p>
          <a:p>
            <a:r>
              <a:rPr lang="en-US" dirty="0"/>
              <a:t>DSL' &lt;- Compress current </a:t>
            </a:r>
            <a:r>
              <a:rPr lang="en-US" dirty="0" err="1"/>
              <a:t>F_x</a:t>
            </a:r>
            <a:r>
              <a:rPr lang="en-US" dirty="0"/>
              <a:t> (so gets new DSL)</a:t>
            </a:r>
          </a:p>
          <a:p>
            <a:r>
              <a:rPr lang="en-US" dirty="0"/>
              <a:t>Compile </a:t>
            </a:r>
            <a:r>
              <a:rPr lang="en-US" dirty="0" err="1"/>
              <a:t>EGen</a:t>
            </a:r>
            <a:r>
              <a:rPr lang="en-US" dirty="0"/>
              <a:t> with </a:t>
            </a:r>
            <a:r>
              <a:rPr lang="en-US" dirty="0" err="1"/>
              <a:t>F'_x</a:t>
            </a:r>
            <a:r>
              <a:rPr lang="en-US" dirty="0"/>
              <a:t> (learns new DSL constructs from *this* step, again just a fitting step)</a:t>
            </a:r>
          </a:p>
          <a:p>
            <a:br>
              <a:rPr lang="en-US" dirty="0"/>
            </a:br>
            <a:endParaRPr lang="en-US" dirty="0"/>
          </a:p>
          <a:p>
            <a:br>
              <a:rPr lang="en-US" dirty="0"/>
            </a:br>
            <a:endParaRPr lang="en-US" dirty="0"/>
          </a:p>
          <a:p>
            <a:r>
              <a:rPr lang="en-US" dirty="0"/>
              <a:t>The enumerator I had in mind can already do both. </a:t>
            </a:r>
          </a:p>
          <a:p>
            <a:r>
              <a:rPr lang="en-US" dirty="0"/>
              <a:t>Unless of course we train an explicit generative dreamer model that specializes only to dream for some reason -- which could be a good idea but requires more thinking.</a:t>
            </a:r>
          </a:p>
        </p:txBody>
      </p:sp>
      <p:sp>
        <p:nvSpPr>
          <p:cNvPr id="4" name="Slide Number Placeholder 3"/>
          <p:cNvSpPr>
            <a:spLocks noGrp="1"/>
          </p:cNvSpPr>
          <p:nvPr>
            <p:ph type="sldNum" sz="quarter" idx="5"/>
          </p:nvPr>
        </p:nvSpPr>
        <p:spPr/>
        <p:txBody>
          <a:bodyPr/>
          <a:lstStyle/>
          <a:p>
            <a:fld id="{1A9659DC-9AE0-3742-BD48-D6D6BD08B5F8}" type="slidenum">
              <a:rPr lang="en-US" smtClean="0"/>
              <a:t>16</a:t>
            </a:fld>
            <a:endParaRPr lang="en-US"/>
          </a:p>
        </p:txBody>
      </p:sp>
    </p:spTree>
    <p:extLst>
      <p:ext uri="{BB962C8B-B14F-4D97-AF65-F5344CB8AC3E}">
        <p14:creationId xmlns:p14="http://schemas.microsoft.com/office/powerpoint/2010/main" val="336763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96B0-98C4-E840-9233-3197B3A00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C9A2F-32F4-E643-949C-B3C2072AA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F8BF7B-4D63-6041-BB44-7734EEC02A0A}"/>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E4794BA5-3067-8441-BAAE-47C2D9AFD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6F3F6-434F-2741-9B34-9AF00B3AE4EA}"/>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955611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EBC9-273E-9648-97A3-D5D5A92CC2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FAB5FE-C01F-FA43-9FC0-915F96D37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0B217-9B76-0F47-9C74-98439CCE8126}"/>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456EFB3D-CDC6-9345-B21F-ED08AD583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8542A-3E94-0C4B-9789-CF8CCB972972}"/>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4080002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26916-8D2D-C143-9A73-24D9B5B2F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2DD4A9-27E6-EA41-BC82-35C927F972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47C7A-9A2D-7746-BD55-688C90A7F495}"/>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816E3865-95B4-4F4F-A8AC-B6F792319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AB752-2549-DB42-8426-A5334AA0F4AE}"/>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361901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9F6D-59AD-2A46-8EFB-8E76244D5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FA009-D17A-CE4B-A242-83242855EA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02649-7DF7-4242-AB4A-09264E26335C}"/>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D03F8365-0828-3040-BBC4-2BF4A991F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8B503-84D0-1146-ADB2-70135BBCF677}"/>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184326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8D73-643A-774D-9EC6-2DDA9BBB65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373FD5-1588-2043-865E-085F295078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19D88-B33E-BF4B-8C4C-7AA922661B88}"/>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15928009-CBAE-E94A-8FBF-860583763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3D4FA-9C04-6942-A69B-0FDFCED41301}"/>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2104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ACA0-10F4-7A4F-9438-5FED74981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ADB54-3BDD-2041-B5A3-F7EF3ACC8E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51469-4F92-5A44-9499-FDC6B43E9C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E4D45-A8A7-804E-A2E6-D6B25F142E0F}"/>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6" name="Footer Placeholder 5">
            <a:extLst>
              <a:ext uri="{FF2B5EF4-FFF2-40B4-BE49-F238E27FC236}">
                <a16:creationId xmlns:a16="http://schemas.microsoft.com/office/drawing/2014/main" id="{5E956C8E-9C61-D148-9855-78FA877C5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C35B8-D000-2A4C-8BDD-BE5D2FAD9237}"/>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451628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7303-5E74-4941-81C6-13975BD1B2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143BB-44D2-424D-9A11-D93DF09CF9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F345AB-10BA-BD41-8050-8A28EE39D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EEECBB-17DA-BB4E-BEA4-C4D6DBDED3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BCEEF3-9EE0-F447-BD6A-A0475A0F3B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972EC6-1021-FE46-BC5E-F293C18D0145}"/>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8" name="Footer Placeholder 7">
            <a:extLst>
              <a:ext uri="{FF2B5EF4-FFF2-40B4-BE49-F238E27FC236}">
                <a16:creationId xmlns:a16="http://schemas.microsoft.com/office/drawing/2014/main" id="{9112FC11-08D8-2A40-A875-771A5082CC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CF383-DE48-F942-92B7-6544DFA1E1B5}"/>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364238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97C8-44B0-7D40-A9E8-6EF79F16EC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8DFF0-E7F9-844A-A1F4-6C5CF1995AC6}"/>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4" name="Footer Placeholder 3">
            <a:extLst>
              <a:ext uri="{FF2B5EF4-FFF2-40B4-BE49-F238E27FC236}">
                <a16:creationId xmlns:a16="http://schemas.microsoft.com/office/drawing/2014/main" id="{03227A17-8523-1A45-A11F-1E4BBEEDDF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3C1067-5DC7-A24D-A129-8C6C0CE383E3}"/>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1278552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3FD09-B822-C740-886E-B276E45B71AB}"/>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3" name="Footer Placeholder 2">
            <a:extLst>
              <a:ext uri="{FF2B5EF4-FFF2-40B4-BE49-F238E27FC236}">
                <a16:creationId xmlns:a16="http://schemas.microsoft.com/office/drawing/2014/main" id="{A4DBB03C-4E33-6249-BAC1-41E939BB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93EB92-4880-9240-B900-928D611747C0}"/>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46344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106C-BE92-A54B-9F17-A341FABAA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E488E4-36CA-C74A-8198-D0A2D32D8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BE735-E681-7848-BBCE-316CD1816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40F7C2-64AE-6E43-A8C2-2E961B998492}"/>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6" name="Footer Placeholder 5">
            <a:extLst>
              <a:ext uri="{FF2B5EF4-FFF2-40B4-BE49-F238E27FC236}">
                <a16:creationId xmlns:a16="http://schemas.microsoft.com/office/drawing/2014/main" id="{491B7FE7-E814-CF4E-9639-134C6ADAB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96D97-F3F6-B145-A260-EA95C0CE827A}"/>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2053874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0D30-4EFE-7F40-BC85-2E85E0FDE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689597-300E-8644-9D63-DD45CCF33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AF602-BBF8-9D47-BF8E-B23BA0562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06EB9-CE8D-B542-A672-BC96DDFE30EB}"/>
              </a:ext>
            </a:extLst>
          </p:cNvPr>
          <p:cNvSpPr>
            <a:spLocks noGrp="1"/>
          </p:cNvSpPr>
          <p:nvPr>
            <p:ph type="dt" sz="half" idx="10"/>
          </p:nvPr>
        </p:nvSpPr>
        <p:spPr/>
        <p:txBody>
          <a:bodyPr/>
          <a:lstStyle/>
          <a:p>
            <a:fld id="{20973841-EB48-3D49-BAA6-43823D214173}" type="datetimeFigureOut">
              <a:rPr lang="en-US" smtClean="0"/>
              <a:t>4/12/22</a:t>
            </a:fld>
            <a:endParaRPr lang="en-US"/>
          </a:p>
        </p:txBody>
      </p:sp>
      <p:sp>
        <p:nvSpPr>
          <p:cNvPr id="6" name="Footer Placeholder 5">
            <a:extLst>
              <a:ext uri="{FF2B5EF4-FFF2-40B4-BE49-F238E27FC236}">
                <a16:creationId xmlns:a16="http://schemas.microsoft.com/office/drawing/2014/main" id="{256AC495-158F-364C-9ED3-DA5DD8AE9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015D50-CE60-FC42-B899-981F02A23373}"/>
              </a:ext>
            </a:extLst>
          </p:cNvPr>
          <p:cNvSpPr>
            <a:spLocks noGrp="1"/>
          </p:cNvSpPr>
          <p:nvPr>
            <p:ph type="sldNum" sz="quarter" idx="12"/>
          </p:nvPr>
        </p:nvSpPr>
        <p:spPr/>
        <p:txBody>
          <a:bodyPr/>
          <a:lstStyle/>
          <a:p>
            <a:fld id="{9AB32653-C422-1A41-8BE0-2AA1CF7669BA}" type="slidenum">
              <a:rPr lang="en-US" smtClean="0"/>
              <a:t>‹#›</a:t>
            </a:fld>
            <a:endParaRPr lang="en-US"/>
          </a:p>
        </p:txBody>
      </p:sp>
    </p:spTree>
    <p:extLst>
      <p:ext uri="{BB962C8B-B14F-4D97-AF65-F5344CB8AC3E}">
        <p14:creationId xmlns:p14="http://schemas.microsoft.com/office/powerpoint/2010/main" val="408243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BB18B-168E-294B-BAA8-A58346C966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99C74F-3492-C748-82FE-9D7818608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078FE-B9A0-1649-A92C-A962D360E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73841-EB48-3D49-BAA6-43823D214173}" type="datetimeFigureOut">
              <a:rPr lang="en-US" smtClean="0"/>
              <a:t>4/12/22</a:t>
            </a:fld>
            <a:endParaRPr lang="en-US"/>
          </a:p>
        </p:txBody>
      </p:sp>
      <p:sp>
        <p:nvSpPr>
          <p:cNvPr id="5" name="Footer Placeholder 4">
            <a:extLst>
              <a:ext uri="{FF2B5EF4-FFF2-40B4-BE49-F238E27FC236}">
                <a16:creationId xmlns:a16="http://schemas.microsoft.com/office/drawing/2014/main" id="{0962F37D-87DD-284C-ADAD-4D023EC16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5C3EFE-0267-BC4F-BF24-3819DE718B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32653-C422-1A41-8BE0-2AA1CF7669BA}" type="slidenum">
              <a:rPr lang="en-US" smtClean="0"/>
              <a:t>‹#›</a:t>
            </a:fld>
            <a:endParaRPr lang="en-US"/>
          </a:p>
        </p:txBody>
      </p:sp>
    </p:spTree>
    <p:extLst>
      <p:ext uri="{BB962C8B-B14F-4D97-AF65-F5344CB8AC3E}">
        <p14:creationId xmlns:p14="http://schemas.microsoft.com/office/powerpoint/2010/main" val="2960321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ldi21.sigplan.org/details/pldi-2021-papers/55/DreamCoder-Bootstrapping-Inductive-Program-Synthesis-with-Wake-Sleep-Library-Learnin" TargetMode="External"/><Relationship Id="rId2" Type="http://schemas.openxmlformats.org/officeDocument/2006/relationships/hyperlink" Target="https://arxiv.org/abs/2006.08381" TargetMode="External"/><Relationship Id="rId1" Type="http://schemas.openxmlformats.org/officeDocument/2006/relationships/slideLayout" Target="../slideLayouts/slideLayout2.xml"/><Relationship Id="rId4" Type="http://schemas.openxmlformats.org/officeDocument/2006/relationships/hyperlink" Target="https://papers.nips.cc/paper/2018/hash/7aa685b3b1dc1d6780bf36f7340078c9-Abstrac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3F9D7D-8B7D-49DF-AA94-0A9A8D67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38596" y="1327668"/>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reeform: Shape 13">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274246"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2BE49D-9EB1-0C4C-9766-A5AE28195A53}"/>
                  </a:ext>
                </a:extLst>
              </p:cNvPr>
              <p:cNvSpPr>
                <a:spLocks noGrp="1"/>
              </p:cNvSpPr>
              <p:nvPr>
                <p:ph type="ctrTitle"/>
              </p:nvPr>
            </p:nvSpPr>
            <p:spPr>
              <a:xfrm>
                <a:off x="6826981" y="2452526"/>
                <a:ext cx="4248318" cy="1952947"/>
              </a:xfrm>
              <a:noFill/>
            </p:spPr>
            <p:txBody>
              <a:bodyPr anchor="ctr">
                <a:normAutofit/>
              </a:bodyPr>
              <a:lstStyle/>
              <a:p>
                <a:r>
                  <a:rPr lang="en-US" sz="3300" b="1" dirty="0">
                    <a:solidFill>
                      <a:srgbClr val="080808"/>
                    </a:solidFill>
                  </a:rPr>
                  <a:t>How to compositionally learn programming Languages </a:t>
                </a:r>
                <a:r>
                  <a:rPr lang="en-US" sz="3300" dirty="0">
                    <a:solidFill>
                      <a:srgbClr val="080808"/>
                    </a:solidFill>
                  </a:rPr>
                  <a:t>– a review of the </a:t>
                </a:r>
                <a14:m>
                  <m:oMath xmlns:m="http://schemas.openxmlformats.org/officeDocument/2006/math">
                    <m:r>
                      <a:rPr lang="en-US" sz="3300" b="0" i="1" smtClean="0">
                        <a:solidFill>
                          <a:srgbClr val="080808"/>
                        </a:solidFill>
                        <a:latin typeface="Cambria Math" panose="02040503050406030204" pitchFamily="18" charset="0"/>
                      </a:rPr>
                      <m:t>𝐸</m:t>
                    </m:r>
                    <m:sSup>
                      <m:sSupPr>
                        <m:ctrlPr>
                          <a:rPr lang="en-US" sz="3300" b="0" i="1" smtClean="0">
                            <a:solidFill>
                              <a:srgbClr val="080808"/>
                            </a:solidFill>
                            <a:latin typeface="Cambria Math" panose="02040503050406030204" pitchFamily="18" charset="0"/>
                          </a:rPr>
                        </m:ctrlPr>
                      </m:sSupPr>
                      <m:e>
                        <m:r>
                          <a:rPr lang="en-US" sz="3300" b="0" i="1" smtClean="0">
                            <a:solidFill>
                              <a:srgbClr val="080808"/>
                            </a:solidFill>
                            <a:latin typeface="Cambria Math" panose="02040503050406030204" pitchFamily="18" charset="0"/>
                          </a:rPr>
                          <m:t>𝐶</m:t>
                        </m:r>
                      </m:e>
                      <m:sup>
                        <m:r>
                          <a:rPr lang="en-US" sz="3300" b="0" i="1" smtClean="0">
                            <a:solidFill>
                              <a:srgbClr val="080808"/>
                            </a:solidFill>
                            <a:latin typeface="Cambria Math" panose="02040503050406030204" pitchFamily="18" charset="0"/>
                          </a:rPr>
                          <m:t>2</m:t>
                        </m:r>
                      </m:sup>
                    </m:sSup>
                  </m:oMath>
                </a14:m>
                <a:r>
                  <a:rPr lang="en-US" sz="3300" dirty="0">
                    <a:solidFill>
                      <a:srgbClr val="080808"/>
                    </a:solidFill>
                  </a:rPr>
                  <a:t> algorithm</a:t>
                </a:r>
              </a:p>
            </p:txBody>
          </p:sp>
        </mc:Choice>
        <mc:Fallback xmlns="">
          <p:sp>
            <p:nvSpPr>
              <p:cNvPr id="2" name="Title 1">
                <a:extLst>
                  <a:ext uri="{FF2B5EF4-FFF2-40B4-BE49-F238E27FC236}">
                    <a16:creationId xmlns:a16="http://schemas.microsoft.com/office/drawing/2014/main" id="{002BE49D-9EB1-0C4C-9766-A5AE28195A53}"/>
                  </a:ext>
                </a:extLst>
              </p:cNvPr>
              <p:cNvSpPr>
                <a:spLocks noGrp="1" noRot="1" noChangeAspect="1" noMove="1" noResize="1" noEditPoints="1" noAdjustHandles="1" noChangeArrowheads="1" noChangeShapeType="1" noTextEdit="1"/>
              </p:cNvSpPr>
              <p:nvPr>
                <p:ph type="ctrTitle"/>
              </p:nvPr>
            </p:nvSpPr>
            <p:spPr>
              <a:xfrm>
                <a:off x="6826981" y="2452526"/>
                <a:ext cx="4248318" cy="1952947"/>
              </a:xfrm>
              <a:blipFill>
                <a:blip r:embed="rId2"/>
                <a:stretch>
                  <a:fillRect l="-3274" t="-5128" r="-5357" b="-8974"/>
                </a:stretch>
              </a:blipFill>
            </p:spPr>
            <p:txBody>
              <a:bodyPr/>
              <a:lstStyle/>
              <a:p>
                <a:r>
                  <a:rPr lang="en-US">
                    <a:noFill/>
                  </a:rPr>
                  <a:t> </a:t>
                </a:r>
              </a:p>
            </p:txBody>
          </p:sp>
        </mc:Fallback>
      </mc:AlternateContent>
      <p:sp>
        <p:nvSpPr>
          <p:cNvPr id="3" name="Subtitle 2">
            <a:extLst>
              <a:ext uri="{FF2B5EF4-FFF2-40B4-BE49-F238E27FC236}">
                <a16:creationId xmlns:a16="http://schemas.microsoft.com/office/drawing/2014/main" id="{A16390BA-AF84-C74C-8401-5A8B61446480}"/>
              </a:ext>
            </a:extLst>
          </p:cNvPr>
          <p:cNvSpPr>
            <a:spLocks noGrp="1"/>
          </p:cNvSpPr>
          <p:nvPr>
            <p:ph type="subTitle" idx="1"/>
          </p:nvPr>
        </p:nvSpPr>
        <p:spPr>
          <a:xfrm>
            <a:off x="7757565" y="4557900"/>
            <a:ext cx="2442690" cy="915772"/>
          </a:xfrm>
          <a:noFill/>
        </p:spPr>
        <p:txBody>
          <a:bodyPr>
            <a:normAutofit/>
          </a:bodyPr>
          <a:lstStyle/>
          <a:p>
            <a:r>
              <a:rPr lang="en-US" sz="1400" dirty="0">
                <a:solidFill>
                  <a:srgbClr val="080808"/>
                </a:solidFill>
              </a:rPr>
              <a:t>By Brando Miranda</a:t>
            </a:r>
          </a:p>
        </p:txBody>
      </p:sp>
      <p:sp>
        <p:nvSpPr>
          <p:cNvPr id="16" name="Freeform: Shape 15">
            <a:extLst>
              <a:ext uri="{FF2B5EF4-FFF2-40B4-BE49-F238E27FC236}">
                <a16:creationId xmlns:a16="http://schemas.microsoft.com/office/drawing/2014/main" id="{6D6E3EFD-925A-40CD-8E14-FDD4E6DD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7170340" cy="5062213"/>
          </a:xfrm>
          <a:custGeom>
            <a:avLst/>
            <a:gdLst>
              <a:gd name="connsiteX0" fmla="*/ 7170340 w 7170340"/>
              <a:gd name="connsiteY0" fmla="*/ 0 h 5062213"/>
              <a:gd name="connsiteX1" fmla="*/ 7170340 w 7170340"/>
              <a:gd name="connsiteY1" fmla="*/ 2954084 h 5062213"/>
              <a:gd name="connsiteX2" fmla="*/ 5062211 w 7170340"/>
              <a:gd name="connsiteY2" fmla="*/ 5062213 h 5062213"/>
              <a:gd name="connsiteX3" fmla="*/ 0 w 7170340"/>
              <a:gd name="connsiteY3" fmla="*/ 2 h 5062213"/>
            </a:gdLst>
            <a:ahLst/>
            <a:cxnLst>
              <a:cxn ang="0">
                <a:pos x="connsiteX0" y="connsiteY0"/>
              </a:cxn>
              <a:cxn ang="0">
                <a:pos x="connsiteX1" y="connsiteY1"/>
              </a:cxn>
              <a:cxn ang="0">
                <a:pos x="connsiteX2" y="connsiteY2"/>
              </a:cxn>
              <a:cxn ang="0">
                <a:pos x="connsiteX3" y="connsiteY3"/>
              </a:cxn>
            </a:cxnLst>
            <a:rect l="l" t="t" r="r" b="b"/>
            <a:pathLst>
              <a:path w="7170340" h="5062213">
                <a:moveTo>
                  <a:pt x="7170340" y="0"/>
                </a:moveTo>
                <a:lnTo>
                  <a:pt x="7170340" y="2954084"/>
                </a:lnTo>
                <a:lnTo>
                  <a:pt x="5062211" y="5062213"/>
                </a:lnTo>
                <a:lnTo>
                  <a:pt x="0" y="2"/>
                </a:lnTo>
                <a:close/>
              </a:path>
            </a:pathLst>
          </a:cu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3A91C067-F707-44D1-A9C2-9913E6ADC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11832" y="4010957"/>
            <a:ext cx="870888" cy="87088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61203" y="5394406"/>
            <a:ext cx="856138" cy="8561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314455" y="5398229"/>
            <a:ext cx="381459" cy="38145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675779"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2600"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9AD52256-12F0-E348-9B4B-A1CC4C6CDBB4}"/>
              </a:ext>
            </a:extLst>
          </p:cNvPr>
          <p:cNvPicPr>
            <a:picLocks noChangeAspect="1"/>
          </p:cNvPicPr>
          <p:nvPr/>
        </p:nvPicPr>
        <p:blipFill>
          <a:blip r:embed="rId3"/>
          <a:stretch>
            <a:fillRect/>
          </a:stretch>
        </p:blipFill>
        <p:spPr>
          <a:xfrm>
            <a:off x="974842" y="226125"/>
            <a:ext cx="2336800" cy="3035300"/>
          </a:xfrm>
          <a:prstGeom prst="rect">
            <a:avLst/>
          </a:prstGeom>
        </p:spPr>
      </p:pic>
      <p:sp>
        <p:nvSpPr>
          <p:cNvPr id="4" name="TextBox 3">
            <a:extLst>
              <a:ext uri="{FF2B5EF4-FFF2-40B4-BE49-F238E27FC236}">
                <a16:creationId xmlns:a16="http://schemas.microsoft.com/office/drawing/2014/main" id="{B0C761ED-987D-A64E-BD5D-8D8D351F8EEB}"/>
              </a:ext>
            </a:extLst>
          </p:cNvPr>
          <p:cNvSpPr txBox="1"/>
          <p:nvPr/>
        </p:nvSpPr>
        <p:spPr>
          <a:xfrm>
            <a:off x="9157855" y="310341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991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FF276E-870E-B249-8E11-3EE53C5A1A3A}"/>
              </a:ext>
            </a:extLst>
          </p:cNvPr>
          <p:cNvSpPr>
            <a:spLocks noGrp="1"/>
          </p:cNvSpPr>
          <p:nvPr>
            <p:ph type="title"/>
          </p:nvPr>
        </p:nvSpPr>
        <p:spPr>
          <a:xfrm>
            <a:off x="0" y="13211"/>
            <a:ext cx="12184284" cy="1135737"/>
          </a:xfrm>
        </p:spPr>
        <p:txBody>
          <a:bodyPr>
            <a:normAutofit/>
          </a:bodyPr>
          <a:lstStyle/>
          <a:p>
            <a:r>
              <a:rPr lang="en-US" sz="3600" dirty="0"/>
              <a:t>Compile (1): train neural network to “compile” programs in the current DSL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D8A9E-6E7F-594C-A179-0C4F290A65ED}"/>
                  </a:ext>
                </a:extLst>
              </p:cNvPr>
              <p:cNvSpPr>
                <a:spLocks noGrp="1"/>
              </p:cNvSpPr>
              <p:nvPr>
                <p:ph idx="1"/>
              </p:nvPr>
            </p:nvSpPr>
            <p:spPr>
              <a:xfrm>
                <a:off x="0" y="995141"/>
                <a:ext cx="12184284" cy="5862859"/>
              </a:xfrm>
            </p:spPr>
            <p:txBody>
              <a:bodyPr>
                <a:normAutofit fontScale="92500" lnSpcReduction="10000"/>
              </a:bodyPr>
              <a:lstStyle/>
              <a:p>
                <a:r>
                  <a:rPr lang="en-US" sz="2000" dirty="0"/>
                  <a:t>Goal always to maximize bMAP: </a:t>
                </a:r>
                <a:endParaRPr lang="en-US" sz="2000"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sub>
                    </m:sSub>
                    <m:r>
                      <m:rPr>
                        <m:sty m:val="p"/>
                      </m:rPr>
                      <a:rPr lang="en-US">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𝑋</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𝐹</m:t>
                                </m:r>
                              </m:e>
                              <m:sub>
                                <m:r>
                                  <a:rPr lang="en-US" b="0" i="1">
                                    <a:latin typeface="Cambria Math" panose="02040503050406030204" pitchFamily="18" charset="0"/>
                                  </a:rPr>
                                  <m:t>𝑥</m:t>
                                </m:r>
                              </m:sub>
                            </m:sSub>
                          </m:sub>
                          <m:sup/>
                          <m:e>
                            <m:func>
                              <m:funcPr>
                                <m:ctrlPr>
                                  <a:rPr lang="en-US" b="1" i="1">
                                    <a:latin typeface="Cambria Math" panose="02040503050406030204" pitchFamily="18" charset="0"/>
                                  </a:rPr>
                                </m:ctrlPr>
                              </m:funcPr>
                              <m:fName>
                                <m:r>
                                  <a:rPr lang="en-US" b="1" i="1">
                                    <a:latin typeface="Cambria Math" panose="02040503050406030204" pitchFamily="18" charset="0"/>
                                  </a:rPr>
                                  <m:t>𝑷𝒓</m:t>
                                </m:r>
                              </m:fName>
                              <m:e>
                                <m:d>
                                  <m:dPr>
                                    <m:begChr m:val="["/>
                                    <m:endChr m:val="|"/>
                                    <m:ctrlPr>
                                      <a:rPr lang="en-US" b="1" i="1">
                                        <a:latin typeface="Cambria Math" panose="02040503050406030204" pitchFamily="18" charset="0"/>
                                      </a:rPr>
                                    </m:ctrlPr>
                                  </m:dPr>
                                  <m:e>
                                    <m:r>
                                      <a:rPr lang="en-US" b="1" i="1">
                                        <a:latin typeface="Cambria Math" panose="02040503050406030204" pitchFamily="18" charset="0"/>
                                      </a:rPr>
                                      <m:t>𝒙</m:t>
                                    </m:r>
                                  </m:e>
                                </m:d>
                              </m:e>
                            </m:func>
                            <m:r>
                              <a:rPr lang="en-US" b="1" i="1">
                                <a:latin typeface="Cambria Math" panose="02040503050406030204" pitchFamily="18" charset="0"/>
                              </a:rPr>
                              <m:t>𝒑</m:t>
                            </m:r>
                            <m:r>
                              <a:rPr lang="en-US" b="1"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𝑷𝒓</m:t>
                                </m:r>
                              </m:fName>
                              <m:e>
                                <m:d>
                                  <m:dPr>
                                    <m:begChr m:val="["/>
                                    <m:endChr m:val="]"/>
                                    <m:ctrlPr>
                                      <a:rPr lang="en-US" b="1" i="1">
                                        <a:latin typeface="Cambria Math" panose="02040503050406030204" pitchFamily="18" charset="0"/>
                                      </a:rPr>
                                    </m:ctrlPr>
                                  </m:dPr>
                                  <m:e>
                                    <m:r>
                                      <a:rPr lang="en-US" b="1" i="1">
                                        <a:latin typeface="Cambria Math" panose="02040503050406030204" pitchFamily="18" charset="0"/>
                                      </a:rPr>
                                      <m:t>𝒑</m:t>
                                    </m:r>
                                  </m:e>
                                  <m:e>
                                    <m:r>
                                      <a:rPr lang="en-US" b="1" i="1">
                                        <a:latin typeface="Cambria Math" panose="02040503050406030204" pitchFamily="18" charset="0"/>
                                        <a:ea typeface="Cambria Math" panose="02040503050406030204" pitchFamily="18" charset="0"/>
                                      </a:rPr>
                                      <m:t>𝜽</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𝑫</m:t>
                                    </m:r>
                                  </m:e>
                                </m:d>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e>
                        </m:nary>
                      </m:e>
                    </m:nary>
                  </m:oMath>
                </a14:m>
                <a:endParaRPr lang="en-US" sz="2000" dirty="0"/>
              </a:p>
              <a:p>
                <a:r>
                  <a:rPr lang="en-US" sz="2000" dirty="0"/>
                  <a:t>Fix DSL, DSL</a:t>
                </a:r>
                <a14:m>
                  <m:oMath xmlns:m="http://schemas.openxmlformats.org/officeDocument/2006/math">
                    <m:r>
                      <a:rPr lang="en-US" sz="2000" dirty="0">
                        <a:latin typeface="Cambria Math" panose="02040503050406030204" pitchFamily="18" charset="0"/>
                        <a:ea typeface="Cambria Math" panose="02040503050406030204" pitchFamily="18" charset="0"/>
                      </a:rPr>
                      <m:t> </m:t>
                    </m:r>
                    <m:d>
                      <m:dPr>
                        <m:ctrlPr>
                          <a:rPr lang="en-US" sz="2000" i="1" dirty="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e>
                    </m:d>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𝑋</m:t>
                        </m:r>
                      </m:sub>
                    </m:sSub>
                  </m:oMath>
                </a14:m>
                <a:r>
                  <a:rPr lang="en-US" sz="2000" dirty="0"/>
                  <a:t> Frontier</a:t>
                </a:r>
              </a:p>
              <a:p>
                <a:r>
                  <a:rPr lang="en-US" sz="2000" dirty="0"/>
                  <a:t>Optimize </a:t>
                </a:r>
                <a:r>
                  <a:rPr lang="en-US" sz="2000" b="1" dirty="0"/>
                  <a:t>NR </a:t>
                </a:r>
                <a14:m>
                  <m:oMath xmlns:m="http://schemas.openxmlformats.org/officeDocument/2006/math">
                    <m:r>
                      <a:rPr lang="en-US" sz="2000" b="1" i="1" smtClean="0">
                        <a:latin typeface="Cambria Math" panose="02040503050406030204" pitchFamily="18" charset="0"/>
                      </a:rPr>
                      <m:t>𝒒</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𝒑</m:t>
                        </m:r>
                      </m:e>
                      <m:e>
                        <m:r>
                          <a:rPr lang="en-US" sz="2000" b="1" i="1" smtClean="0">
                            <a:latin typeface="Cambria Math" panose="02040503050406030204" pitchFamily="18" charset="0"/>
                          </a:rPr>
                          <m:t>𝒙</m:t>
                        </m:r>
                      </m:e>
                    </m:d>
                    <m:r>
                      <a:rPr lang="en-US" sz="2000" b="1" i="1" smtClean="0">
                        <a:latin typeface="Cambria Math" panose="02040503050406030204" pitchFamily="18" charset="0"/>
                      </a:rPr>
                      <m:t>=</m:t>
                    </m:r>
                    <m:r>
                      <a:rPr lang="en-US" sz="2000" b="1" i="1" smtClean="0">
                        <a:latin typeface="Cambria Math" panose="02040503050406030204" pitchFamily="18" charset="0"/>
                      </a:rPr>
                      <m:t>𝑷𝒓</m:t>
                    </m:r>
                    <m:r>
                      <a:rPr lang="en-US" sz="2000" b="1" i="1" smtClean="0">
                        <a:latin typeface="Cambria Math" panose="02040503050406030204" pitchFamily="18" charset="0"/>
                      </a:rPr>
                      <m:t>[</m:t>
                    </m:r>
                    <m:r>
                      <a:rPr lang="en-US" sz="2000" b="1" i="1" smtClean="0">
                        <a:latin typeface="Cambria Math" panose="02040503050406030204" pitchFamily="18" charset="0"/>
                      </a:rPr>
                      <m:t>𝒑</m:t>
                    </m:r>
                    <m:r>
                      <a:rPr lang="en-US" sz="2000" b="1" i="1" smtClean="0">
                        <a:latin typeface="Cambria Math" panose="02040503050406030204" pitchFamily="18" charset="0"/>
                      </a:rPr>
                      <m:t>|</m:t>
                    </m:r>
                    <m:r>
                      <a:rPr lang="en-US" sz="2000" b="1" i="1" smtClean="0">
                        <a:latin typeface="Cambria Math" panose="02040503050406030204" pitchFamily="18" charset="0"/>
                      </a:rPr>
                      <m:t>𝑫</m:t>
                    </m:r>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𝜽</m:t>
                        </m:r>
                      </m:e>
                      <m:sub>
                        <m:r>
                          <a:rPr lang="en-US" sz="2000" b="1" i="1" smtClean="0">
                            <a:latin typeface="Cambria Math" panose="02040503050406030204" pitchFamily="18" charset="0"/>
                          </a:rPr>
                          <m:t>𝑵𝑹</m:t>
                        </m:r>
                      </m:sub>
                    </m:sSub>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m:t>
                    </m:r>
                  </m:oMath>
                </a14:m>
                <a:r>
                  <a:rPr lang="en-US" sz="2000" b="1" dirty="0"/>
                  <a:t>  to assign high probability to program when </a:t>
                </a:r>
                <a14:m>
                  <m:oMath xmlns:m="http://schemas.openxmlformats.org/officeDocument/2006/math">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𝒙</m:t>
                            </m:r>
                          </m:e>
                        </m:d>
                      </m:e>
                    </m:func>
                    <m:r>
                      <a:rPr lang="en-US" sz="2000" b="1" i="1">
                        <a:latin typeface="Cambria Math" panose="02040503050406030204" pitchFamily="18" charset="0"/>
                      </a:rPr>
                      <m:t>𝒑</m:t>
                    </m:r>
                    <m:r>
                      <a:rPr lang="en-US" sz="2000" b="1" i="1">
                        <a:latin typeface="Cambria Math" panose="02040503050406030204" pitchFamily="18" charset="0"/>
                      </a:rPr>
                      <m:t>]</m:t>
                    </m:r>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𝒑</m:t>
                            </m:r>
                          </m:e>
                          <m:e>
                            <m:sSub>
                              <m:sSubPr>
                                <m:ctrlPr>
                                  <a:rPr lang="en-US" sz="2000" b="1" i="1" smtClean="0">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𝜽</m:t>
                                </m:r>
                              </m:e>
                              <m:sub>
                                <m:r>
                                  <a:rPr lang="en-US" sz="2000" b="1" i="1" smtClean="0">
                                    <a:latin typeface="Cambria Math" panose="02040503050406030204" pitchFamily="18" charset="0"/>
                                    <a:ea typeface="Cambria Math" panose="02040503050406030204" pitchFamily="18" charset="0"/>
                                  </a:rPr>
                                  <m:t>𝑫</m:t>
                                </m:r>
                              </m:sub>
                            </m:sSub>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𝑫</m:t>
                            </m:r>
                          </m:e>
                        </m:d>
                      </m:e>
                    </m:func>
                  </m:oMath>
                </a14:m>
                <a:r>
                  <a:rPr lang="en-US" sz="2000" b="1" dirty="0"/>
                  <a:t> is probability &amp; search</a:t>
                </a:r>
              </a:p>
              <a:p>
                <a:pPr lvl="1"/>
                <a:r>
                  <a:rPr lang="en-US" sz="1600" dirty="0"/>
                  <a:t>Note, paper notation: </a:t>
                </a:r>
                <a14:m>
                  <m:oMath xmlns:m="http://schemas.openxmlformats.org/officeDocument/2006/math">
                    <m:r>
                      <a:rPr lang="en-US" sz="1600" i="1">
                        <a:latin typeface="Cambria Math" panose="02040503050406030204" pitchFamily="18" charset="0"/>
                      </a:rPr>
                      <m:t>𝑞</m:t>
                    </m:r>
                    <m:d>
                      <m:dPr>
                        <m:ctrlPr>
                          <a:rPr lang="en-US" sz="1600" i="1">
                            <a:latin typeface="Cambria Math" panose="02040503050406030204" pitchFamily="18" charset="0"/>
                          </a:rPr>
                        </m:ctrlPr>
                      </m:dPr>
                      <m:e>
                        <m:r>
                          <a:rPr lang="en-US" sz="1600" i="1">
                            <a:latin typeface="Cambria Math" panose="02040503050406030204" pitchFamily="18" charset="0"/>
                          </a:rPr>
                          <m:t>𝑝</m:t>
                        </m:r>
                      </m:e>
                      <m:e>
                        <m:r>
                          <a:rPr lang="en-US" sz="1600" i="1">
                            <a:latin typeface="Cambria Math" panose="02040503050406030204" pitchFamily="18" charset="0"/>
                          </a:rPr>
                          <m:t>𝑥</m:t>
                        </m:r>
                      </m:e>
                    </m:d>
                    <m:r>
                      <a:rPr lang="en-US" sz="1600" i="1">
                        <a:latin typeface="Cambria Math" panose="02040503050406030204" pitchFamily="18" charset="0"/>
                      </a:rPr>
                      <m:t>=</m:t>
                    </m:r>
                    <m:r>
                      <m:rPr>
                        <m:sty m:val="p"/>
                      </m:rPr>
                      <a:rPr lang="en-US" sz="1600">
                        <a:latin typeface="Cambria Math" panose="02040503050406030204" pitchFamily="18" charset="0"/>
                      </a:rPr>
                      <m:t>Pr</m:t>
                    </m:r>
                    <m:r>
                      <a:rPr lang="en-US" sz="1600" i="1">
                        <a:latin typeface="Cambria Math" panose="02040503050406030204" pitchFamily="18" charset="0"/>
                      </a:rPr>
                      <m:t>⁡[</m:t>
                    </m:r>
                    <m:r>
                      <a:rPr lang="en-US" sz="1600" i="1">
                        <a:latin typeface="Cambria Math" panose="02040503050406030204" pitchFamily="18" charset="0"/>
                      </a:rPr>
                      <m:t>𝑝</m:t>
                    </m:r>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𝜃</m:t>
                        </m:r>
                      </m:e>
                      <m:sup>
                        <m:r>
                          <a:rPr lang="en-US" sz="1600" i="1">
                            <a:latin typeface="Cambria Math" panose="02040503050406030204" pitchFamily="18" charset="0"/>
                          </a:rPr>
                          <m:t>𝑥</m:t>
                        </m:r>
                      </m:sup>
                    </m:sSup>
                    <m:r>
                      <a:rPr lang="en-US" sz="1600" i="1">
                        <a:latin typeface="Cambria Math" panose="02040503050406030204" pitchFamily="18" charset="0"/>
                      </a:rPr>
                      <m:t>=</m:t>
                    </m:r>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oMath>
                </a14:m>
                <a:r>
                  <a:rPr lang="en-US" sz="1600" dirty="0"/>
                  <a:t> where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𝜃</m:t>
                        </m:r>
                      </m:e>
                      <m:sup>
                        <m:r>
                          <a:rPr lang="en-US" sz="1600" i="1">
                            <a:latin typeface="Cambria Math" panose="02040503050406030204" pitchFamily="18" charset="0"/>
                          </a:rPr>
                          <m:t>𝑥</m:t>
                        </m:r>
                      </m:sup>
                    </m:sSup>
                    <m:r>
                      <a:rPr lang="en-US" sz="1600" i="1">
                        <a:latin typeface="Cambria Math" panose="02040503050406030204" pitchFamily="18" charset="0"/>
                      </a:rPr>
                      <m:t>=</m:t>
                    </m:r>
                    <m:r>
                      <a:rPr lang="en-US" sz="1600" i="1">
                        <a:latin typeface="Cambria Math" panose="02040503050406030204" pitchFamily="18" charset="0"/>
                      </a:rPr>
                      <m:t>𝑞</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𝑅</m:t>
                        </m:r>
                      </m:e>
                      <m:sup>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𝐷</m:t>
                            </m:r>
                          </m:e>
                        </m:d>
                        <m:r>
                          <a:rPr lang="en-US" sz="1600" i="1">
                            <a:latin typeface="Cambria Math" panose="02040503050406030204" pitchFamily="18" charset="0"/>
                          </a:rPr>
                          <m:t>+1</m:t>
                        </m:r>
                      </m:sup>
                    </m:sSup>
                  </m:oMath>
                </a14:m>
                <a:r>
                  <a:rPr lang="en-US" sz="1600" dirty="0"/>
                  <a:t> </a:t>
                </a:r>
                <a:endParaRPr lang="en-US" sz="1600" b="1" dirty="0"/>
              </a:p>
              <a:p>
                <a:r>
                  <a:rPr lang="en-US" sz="2000" dirty="0"/>
                  <a:t>Crucial to notice: </a:t>
                </a:r>
              </a:p>
              <a:p>
                <a:pPr lvl="1"/>
                <a:r>
                  <a:rPr lang="en-US" sz="1600" dirty="0"/>
                  <a:t>NN does not generate programs wholesale – it relies on the abstraction (compositionality!) that the D DSL has learned</a:t>
                </a:r>
              </a:p>
              <a:p>
                <a:r>
                  <a:rPr lang="en-US" sz="2000" dirty="0"/>
                  <a:t>How to train Neural Recognition (NR) model?</a:t>
                </a:r>
              </a:p>
              <a:p>
                <a:pPr lvl="1"/>
                <a:r>
                  <a:rPr lang="en-US" sz="2000" dirty="0"/>
                  <a:t>Have </a:t>
                </a:r>
                <a14:m>
                  <m:oMath xmlns:m="http://schemas.openxmlformats.org/officeDocument/2006/math">
                    <m:r>
                      <a:rPr lang="en-US" sz="2000" i="1">
                        <a:latin typeface="Cambria Math" panose="02040503050406030204" pitchFamily="18" charset="0"/>
                      </a:rPr>
                      <m:t>𝑞</m:t>
                    </m:r>
                    <m:d>
                      <m:dPr>
                        <m:ctrlPr>
                          <a:rPr lang="en-US" sz="2000" i="1">
                            <a:latin typeface="Cambria Math" panose="02040503050406030204" pitchFamily="18" charset="0"/>
                          </a:rPr>
                        </m:ctrlPr>
                      </m:dPr>
                      <m:e>
                        <m:r>
                          <a:rPr lang="en-US" sz="2000" i="1">
                            <a:latin typeface="Cambria Math" panose="02040503050406030204" pitchFamily="18" charset="0"/>
                          </a:rPr>
                          <m:t>𝑝</m:t>
                        </m:r>
                      </m:e>
                      <m:e>
                        <m:r>
                          <a:rPr lang="en-US" sz="2000" i="1">
                            <a:latin typeface="Cambria Math" panose="02040503050406030204" pitchFamily="18" charset="0"/>
                          </a:rPr>
                          <m:t>𝑥</m:t>
                        </m:r>
                      </m:e>
                    </m:d>
                    <m:r>
                      <a:rPr lang="en-US" sz="2000" b="0" i="1" smtClean="0">
                        <a:latin typeface="Cambria Math" panose="02040503050406030204" pitchFamily="18" charset="0"/>
                      </a:rPr>
                      <m:t>=</m:t>
                    </m:r>
                    <m:func>
                      <m:funcPr>
                        <m:ctrlPr>
                          <a:rPr lang="en-US" sz="2000" b="1" i="1" smtClean="0">
                            <a:latin typeface="Cambria Math" panose="02040503050406030204" pitchFamily="18" charset="0"/>
                          </a:rPr>
                        </m:ctrlPr>
                      </m:funcPr>
                      <m:fName>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𝒙</m:t>
                                </m:r>
                              </m:e>
                            </m:d>
                          </m:e>
                        </m:func>
                        <m:r>
                          <a:rPr lang="en-US" sz="2000" b="1" i="1">
                            <a:latin typeface="Cambria Math" panose="02040503050406030204" pitchFamily="18" charset="0"/>
                          </a:rPr>
                          <m:t>𝒑</m:t>
                        </m:r>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𝜽</m:t>
                            </m:r>
                          </m:e>
                          <m:sub>
                            <m:r>
                              <a:rPr lang="en-US" sz="2000" b="1" i="1" smtClean="0">
                                <a:latin typeface="Cambria Math" panose="02040503050406030204" pitchFamily="18" charset="0"/>
                              </a:rPr>
                              <m:t>𝑵𝑹</m:t>
                            </m:r>
                          </m:sub>
                        </m:sSub>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 </m:t>
                        </m:r>
                        <m:r>
                          <a:rPr lang="en-US" sz="2000" b="1" i="1" smtClean="0">
                            <a:latin typeface="Cambria Math" panose="02040503050406030204" pitchFamily="18" charset="0"/>
                          </a:rPr>
                          <m:t>𝑫</m:t>
                        </m:r>
                        <m:r>
                          <a:rPr lang="en-US" sz="2000" b="1" i="1">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 ∝</m:t>
                        </m:r>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𝒙</m:t>
                            </m:r>
                          </m:e>
                        </m:d>
                      </m:e>
                    </m:func>
                    <m:r>
                      <a:rPr lang="en-US" sz="2000" b="1" i="1">
                        <a:latin typeface="Cambria Math" panose="02040503050406030204" pitchFamily="18" charset="0"/>
                      </a:rPr>
                      <m:t>𝒑</m:t>
                    </m:r>
                    <m:r>
                      <a:rPr lang="en-US" sz="2000" b="1" i="1">
                        <a:latin typeface="Cambria Math" panose="02040503050406030204" pitchFamily="18" charset="0"/>
                      </a:rPr>
                      <m:t>]</m:t>
                    </m:r>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𝒑</m:t>
                            </m:r>
                          </m:e>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𝜽</m:t>
                                </m:r>
                              </m:e>
                              <m:sub>
                                <m:r>
                                  <a:rPr lang="en-US" sz="2000" b="1" i="1" smtClean="0">
                                    <a:latin typeface="Cambria Math" panose="02040503050406030204" pitchFamily="18" charset="0"/>
                                  </a:rPr>
                                  <m:t>𝑫</m:t>
                                </m:r>
                              </m:sub>
                            </m:sSub>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𝑫</m:t>
                            </m:r>
                          </m:e>
                        </m:d>
                      </m:e>
                    </m:func>
                  </m:oMath>
                </a14:m>
                <a:r>
                  <a:rPr lang="en-US" sz="2000" dirty="0"/>
                  <a:t> </a:t>
                </a:r>
              </a:p>
              <a:p>
                <a:pPr lvl="2"/>
                <a:r>
                  <a:rPr lang="en-US" sz="1600" dirty="0"/>
                  <a:t>so mimic truth when truth increases bMAP/objective</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
                      <a:rPr lang="en-US" sz="2000" b="0" i="1" smtClean="0">
                        <a:latin typeface="Cambria Math" panose="02040503050406030204" pitchFamily="18" charset="0"/>
                      </a:rPr>
                      <m:t>𝐾𝐿</m:t>
                    </m:r>
                    <m:d>
                      <m:dPr>
                        <m:endChr m:val="]"/>
                        <m:ctrlPr>
                          <a:rPr lang="en-US" sz="2000" b="0" i="1" smtClean="0">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e>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e>
                            </m:d>
                          </m:e>
                        </m:func>
                      </m:e>
                      <m:e>
                        <m:d>
                          <m:dPr>
                            <m:begChr m:val="|"/>
                            <m:ctrlPr>
                              <a:rPr lang="en-US" sz="2000" b="0" i="1" smtClean="0">
                                <a:latin typeface="Cambria Math" panose="02040503050406030204" pitchFamily="18" charset="0"/>
                              </a:rPr>
                            </m:ctrlPr>
                          </m:dPr>
                          <m:e>
                            <m:func>
                              <m:funcPr>
                                <m:ctrlPr>
                                  <a:rPr lang="en-US" sz="2000" b="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e>
                                  <m:e>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𝑁𝑅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d>
                              </m:e>
                            </m:func>
                          </m:e>
                        </m:d>
                      </m:e>
                    </m:d>
                  </m:oMath>
                </a14:m>
                <a:r>
                  <a:rPr lang="en-US" sz="2000" b="1" dirty="0"/>
                  <a:t> Approximate true posterior over programs!</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 </m:t>
                        </m:r>
                      </m:sub>
                    </m:sSub>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𝑆</m:t>
                        </m:r>
                      </m:sub>
                      <m:sup/>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m:rPr>
                                <m:sty m:val="p"/>
                              </m:rPr>
                              <a:rPr lang="en-US" sz="2000">
                                <a:latin typeface="Cambria Math" panose="02040503050406030204" pitchFamily="18" charset="0"/>
                              </a:rPr>
                              <m:t>Pr</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r>
                          <a:rPr lang="en-US" sz="2000" b="0" i="1" smtClean="0">
                            <a:latin typeface="Cambria Math" panose="02040503050406030204" pitchFamily="18" charset="0"/>
                          </a:rPr>
                          <m:t>]</m:t>
                        </m:r>
                      </m:e>
                    </m:nary>
                  </m:oMath>
                </a14:m>
                <a:endParaRPr lang="en-US" sz="2000" dirty="0"/>
              </a:p>
              <a:p>
                <a:pPr lvl="1"/>
                <a:r>
                  <a:rPr lang="en-US" sz="2000" dirty="0"/>
                  <a:t>But what should S and the expectation E be over?</a:t>
                </a:r>
              </a:p>
              <a:p>
                <a:pPr lvl="2"/>
                <a:r>
                  <a:rPr lang="en-US" sz="1600" dirty="0"/>
                  <a:t>Bayesian idea: try to make programs that compress (prior) more likely, so use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𝑝</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 </m:t>
                            </m:r>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e>
                        </m:d>
                      </m:e>
                    </m:func>
                  </m:oMath>
                </a14:m>
                <a:r>
                  <a:rPr lang="en-US" sz="1600" dirty="0"/>
                  <a:t> </a:t>
                </a:r>
              </a:p>
              <a:p>
                <a:pPr lvl="1"/>
                <a:r>
                  <a:rPr lang="en-US" sz="2000" dirty="0"/>
                  <a:t>Two options how to operational Bayesian idea: </a:t>
                </a:r>
              </a:p>
              <a:p>
                <a:pPr lvl="2"/>
                <a:r>
                  <a:rPr lang="en-US" dirty="0"/>
                  <a:t>1. Sample </a:t>
                </a:r>
                <a:r>
                  <a:rPr lang="en-US" dirty="0" err="1"/>
                  <a:t>pgms</a:t>
                </a:r>
                <a:r>
                  <a:rPr lang="en-US" dirty="0"/>
                  <a:t> p from the DSL (fantasies/dreams) – so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e>
                        </m:d>
                      </m:e>
                    </m:func>
                  </m:oMath>
                </a14:m>
                <a:r>
                  <a:rPr lang="en-US" dirty="0"/>
                  <a:t> is present indirectly via sampling</a:t>
                </a:r>
              </a:p>
              <a:p>
                <a:pPr lvl="2"/>
                <a:r>
                  <a:rPr lang="en-US" dirty="0"/>
                  <a:t>2. Sample </a:t>
                </a:r>
                <a:r>
                  <a:rPr lang="en-US" dirty="0" err="1"/>
                  <a:t>pgms</a:t>
                </a:r>
                <a:r>
                  <a:rPr lang="en-US" dirty="0"/>
                  <a:t> from the frontier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oMath>
                </a14:m>
                <a:r>
                  <a:rPr lang="en-US" dirty="0"/>
                  <a:t> and weight objective explicitly with prior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e>
                        </m:d>
                      </m:e>
                    </m:func>
                  </m:oMath>
                </a14:m>
                <a:endParaRPr lang="en-US" dirty="0"/>
              </a:p>
            </p:txBody>
          </p:sp>
        </mc:Choice>
        <mc:Fallback xmlns="">
          <p:sp>
            <p:nvSpPr>
              <p:cNvPr id="3" name="Content Placeholder 2">
                <a:extLst>
                  <a:ext uri="{FF2B5EF4-FFF2-40B4-BE49-F238E27FC236}">
                    <a16:creationId xmlns:a16="http://schemas.microsoft.com/office/drawing/2014/main" id="{080D8A9E-6E7F-594C-A179-0C4F290A65ED}"/>
                  </a:ext>
                </a:extLst>
              </p:cNvPr>
              <p:cNvSpPr>
                <a:spLocks noGrp="1" noRot="1" noChangeAspect="1" noMove="1" noResize="1" noEditPoints="1" noAdjustHandles="1" noChangeArrowheads="1" noChangeShapeType="1" noTextEdit="1"/>
              </p:cNvSpPr>
              <p:nvPr>
                <p:ph idx="1"/>
              </p:nvPr>
            </p:nvSpPr>
            <p:spPr>
              <a:xfrm>
                <a:off x="0" y="995141"/>
                <a:ext cx="12184284" cy="5862859"/>
              </a:xfrm>
              <a:blipFill>
                <a:blip r:embed="rId3"/>
                <a:stretch>
                  <a:fillRect l="-417" t="-454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2054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FF276E-870E-B249-8E11-3EE53C5A1A3A}"/>
              </a:ext>
            </a:extLst>
          </p:cNvPr>
          <p:cNvSpPr>
            <a:spLocks noGrp="1"/>
          </p:cNvSpPr>
          <p:nvPr>
            <p:ph type="title"/>
          </p:nvPr>
        </p:nvSpPr>
        <p:spPr>
          <a:xfrm>
            <a:off x="6950" y="2449"/>
            <a:ext cx="12185049" cy="1135737"/>
          </a:xfrm>
        </p:spPr>
        <p:txBody>
          <a:bodyPr>
            <a:normAutofit/>
          </a:bodyPr>
          <a:lstStyle/>
          <a:p>
            <a:r>
              <a:rPr lang="en-US" sz="3600" dirty="0"/>
              <a:t>Compile (2): train neural network to “compile” programs in the current DSL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D8A9E-6E7F-594C-A179-0C4F290A65ED}"/>
                  </a:ext>
                </a:extLst>
              </p:cNvPr>
              <p:cNvSpPr>
                <a:spLocks noGrp="1"/>
              </p:cNvSpPr>
              <p:nvPr>
                <p:ph idx="1"/>
              </p:nvPr>
            </p:nvSpPr>
            <p:spPr>
              <a:xfrm>
                <a:off x="0" y="971994"/>
                <a:ext cx="12192000" cy="5886006"/>
              </a:xfrm>
            </p:spPr>
            <p:txBody>
              <a:bodyPr>
                <a:normAutofit/>
              </a:bodyPr>
              <a:lstStyle/>
              <a:p>
                <a:r>
                  <a:rPr lang="en-US" sz="2000" dirty="0"/>
                  <a:t>Optimize Neural Recognition model </a:t>
                </a:r>
                <a:r>
                  <a:rPr lang="en-US" sz="2000" b="1" dirty="0"/>
                  <a:t>NR </a:t>
                </a:r>
                <a14:m>
                  <m:oMath xmlns:m="http://schemas.openxmlformats.org/officeDocument/2006/math">
                    <m:r>
                      <a:rPr lang="en-US" sz="2000" b="1" i="1">
                        <a:latin typeface="Cambria Math" panose="02040503050406030204" pitchFamily="18" charset="0"/>
                      </a:rPr>
                      <m:t>𝒒</m:t>
                    </m:r>
                    <m:d>
                      <m:dPr>
                        <m:ctrlPr>
                          <a:rPr lang="en-US" sz="2000" b="1" i="1">
                            <a:latin typeface="Cambria Math" panose="02040503050406030204" pitchFamily="18" charset="0"/>
                          </a:rPr>
                        </m:ctrlPr>
                      </m:dPr>
                      <m:e>
                        <m:r>
                          <a:rPr lang="en-US" sz="2000" b="1" i="1">
                            <a:latin typeface="Cambria Math" panose="02040503050406030204" pitchFamily="18" charset="0"/>
                          </a:rPr>
                          <m:t>𝒑</m:t>
                        </m:r>
                      </m:e>
                      <m:e>
                        <m:r>
                          <a:rPr lang="en-US" sz="2000" b="1" i="1">
                            <a:latin typeface="Cambria Math" panose="02040503050406030204" pitchFamily="18" charset="0"/>
                          </a:rPr>
                          <m:t>𝒙</m:t>
                        </m:r>
                      </m:e>
                    </m:d>
                    <m:r>
                      <a:rPr lang="en-US" sz="2000" b="1" i="1">
                        <a:latin typeface="Cambria Math" panose="02040503050406030204" pitchFamily="18" charset="0"/>
                      </a:rPr>
                      <m:t>=</m:t>
                    </m:r>
                    <m:func>
                      <m:funcPr>
                        <m:ctrlPr>
                          <a:rPr lang="en-US" sz="2000" b="1" i="1">
                            <a:latin typeface="Cambria Math" panose="02040503050406030204" pitchFamily="18" charset="0"/>
                          </a:rPr>
                        </m:ctrlPr>
                      </m:funcPr>
                      <m:fName>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𝒙</m:t>
                                </m:r>
                              </m:e>
                            </m:d>
                          </m:e>
                        </m:func>
                        <m:r>
                          <a:rPr lang="en-US" sz="2000" b="1" i="1">
                            <a:latin typeface="Cambria Math" panose="02040503050406030204" pitchFamily="18" charset="0"/>
                          </a:rPr>
                          <m:t>𝒑</m:t>
                        </m:r>
                        <m:r>
                          <a:rPr lang="en-US" sz="2000" b="1" i="1">
                            <a:latin typeface="Cambria Math" panose="02040503050406030204" pitchFamily="18" charset="0"/>
                          </a:rPr>
                          <m:t>, </m:t>
                        </m:r>
                        <m:sSub>
                          <m:sSubPr>
                            <m:ctrlPr>
                              <a:rPr lang="en-US" sz="2000" b="1" i="1">
                                <a:latin typeface="Cambria Math" panose="02040503050406030204" pitchFamily="18" charset="0"/>
                              </a:rPr>
                            </m:ctrlPr>
                          </m:sSubPr>
                          <m:e>
                            <m:r>
                              <a:rPr lang="en-US" sz="2000" b="1" i="1">
                                <a:latin typeface="Cambria Math" panose="02040503050406030204" pitchFamily="18" charset="0"/>
                              </a:rPr>
                              <m:t>𝜽</m:t>
                            </m:r>
                          </m:e>
                          <m:sub>
                            <m:r>
                              <a:rPr lang="en-US" sz="2000" b="1" i="1">
                                <a:latin typeface="Cambria Math" panose="02040503050406030204" pitchFamily="18" charset="0"/>
                              </a:rPr>
                              <m:t>𝑵𝑹</m:t>
                            </m:r>
                          </m:sub>
                        </m:sSub>
                        <m:r>
                          <a:rPr lang="en-US" sz="2000" b="1" i="1">
                            <a:latin typeface="Cambria Math" panose="02040503050406030204" pitchFamily="18" charset="0"/>
                          </a:rPr>
                          <m:t>(</m:t>
                        </m:r>
                        <m:r>
                          <a:rPr lang="en-US" sz="2000" b="1" i="1">
                            <a:latin typeface="Cambria Math" panose="02040503050406030204" pitchFamily="18" charset="0"/>
                          </a:rPr>
                          <m:t>𝒙</m:t>
                        </m:r>
                        <m:r>
                          <a:rPr lang="en-US" sz="2000" b="1" i="1">
                            <a:latin typeface="Cambria Math" panose="02040503050406030204" pitchFamily="18" charset="0"/>
                          </a:rPr>
                          <m:t>), </m:t>
                        </m:r>
                        <m:r>
                          <a:rPr lang="en-US" sz="2000" b="1" i="1">
                            <a:latin typeface="Cambria Math" panose="02040503050406030204" pitchFamily="18" charset="0"/>
                          </a:rPr>
                          <m:t>𝑫</m:t>
                        </m:r>
                        <m:r>
                          <a:rPr lang="en-US" sz="2000" b="1" i="1">
                            <a:latin typeface="Cambria Math" panose="02040503050406030204" pitchFamily="18" charset="0"/>
                          </a:rPr>
                          <m:t>] ∝</m:t>
                        </m:r>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𝒙</m:t>
                            </m:r>
                          </m:e>
                        </m:d>
                      </m:e>
                    </m:func>
                    <m:r>
                      <a:rPr lang="en-US" sz="2000" b="1" i="1">
                        <a:latin typeface="Cambria Math" panose="02040503050406030204" pitchFamily="18" charset="0"/>
                      </a:rPr>
                      <m:t>𝒑</m:t>
                    </m:r>
                    <m:r>
                      <a:rPr lang="en-US" sz="2000" b="1" i="1">
                        <a:latin typeface="Cambria Math" panose="02040503050406030204" pitchFamily="18" charset="0"/>
                      </a:rPr>
                      <m:t>]</m:t>
                    </m:r>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𝒑</m:t>
                            </m:r>
                          </m:e>
                          <m:e>
                            <m:sSub>
                              <m:sSubPr>
                                <m:ctrlPr>
                                  <a:rPr lang="en-US" sz="2000" b="1" i="1">
                                    <a:latin typeface="Cambria Math" panose="02040503050406030204" pitchFamily="18" charset="0"/>
                                  </a:rPr>
                                </m:ctrlPr>
                              </m:sSubPr>
                              <m:e>
                                <m:r>
                                  <a:rPr lang="en-US" sz="2000" b="1" i="1">
                                    <a:latin typeface="Cambria Math" panose="02040503050406030204" pitchFamily="18" charset="0"/>
                                  </a:rPr>
                                  <m:t>𝜽</m:t>
                                </m:r>
                              </m:e>
                              <m:sub>
                                <m:r>
                                  <a:rPr lang="en-US" sz="2000" b="1" i="1">
                                    <a:latin typeface="Cambria Math" panose="02040503050406030204" pitchFamily="18" charset="0"/>
                                  </a:rPr>
                                  <m:t>𝑫</m:t>
                                </m:r>
                              </m:sub>
                            </m:sSub>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𝑫</m:t>
                            </m:r>
                          </m:e>
                        </m:d>
                      </m:e>
                    </m:func>
                  </m:oMath>
                </a14:m>
                <a:endParaRPr lang="en-US" sz="2000" b="1" dirty="0"/>
              </a:p>
              <a:p>
                <a:pPr lvl="1"/>
                <a:r>
                  <a:rPr lang="en-US" sz="2000" b="1" dirty="0"/>
                  <a:t>Via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𝑬</m:t>
                        </m:r>
                      </m:e>
                      <m:sub>
                        <m:r>
                          <a:rPr lang="en-US" sz="2000" b="1" i="1">
                            <a:latin typeface="Cambria Math" panose="02040503050406030204" pitchFamily="18" charset="0"/>
                          </a:rPr>
                          <m:t> </m:t>
                        </m:r>
                      </m:sub>
                    </m:sSub>
                    <m:r>
                      <a:rPr lang="en-US" sz="2000" b="1" i="1">
                        <a:latin typeface="Cambria Math" panose="02040503050406030204" pitchFamily="18" charset="0"/>
                      </a:rPr>
                      <m:t>[ </m:t>
                    </m:r>
                    <m:nary>
                      <m:naryPr>
                        <m:chr m:val="∑"/>
                        <m:supHide m:val="on"/>
                        <m:ctrlPr>
                          <a:rPr lang="en-US" sz="2000" b="1" i="1">
                            <a:latin typeface="Cambria Math" panose="02040503050406030204" pitchFamily="18" charset="0"/>
                          </a:rPr>
                        </m:ctrlPr>
                      </m:naryPr>
                      <m:sub>
                        <m:r>
                          <m:rPr>
                            <m:brk m:alnAt="7"/>
                          </m:rP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𝑺</m:t>
                        </m:r>
                      </m:sub>
                      <m:sup/>
                      <m:e>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𝒙</m:t>
                                </m:r>
                                <m:r>
                                  <a:rPr lang="en-US" sz="2000" b="1" i="1">
                                    <a:latin typeface="Cambria Math" panose="02040503050406030204" pitchFamily="18" charset="0"/>
                                  </a:rPr>
                                  <m:t>, </m:t>
                                </m:r>
                                <m:r>
                                  <a:rPr lang="en-US" sz="2000" b="1" i="1">
                                    <a:latin typeface="Cambria Math" panose="02040503050406030204" pitchFamily="18" charset="0"/>
                                  </a:rPr>
                                  <m:t>𝑫</m:t>
                                </m:r>
                                <m:r>
                                  <a:rPr lang="en-US" sz="2000" b="1" i="1">
                                    <a:latin typeface="Cambria Math" panose="02040503050406030204" pitchFamily="18" charset="0"/>
                                  </a:rPr>
                                  <m:t>, </m:t>
                                </m:r>
                                <m:sSub>
                                  <m:sSubPr>
                                    <m:ctrlPr>
                                      <a:rPr lang="en-US" sz="2000" b="1" i="1">
                                        <a:latin typeface="Cambria Math" panose="02040503050406030204" pitchFamily="18" charset="0"/>
                                      </a:rPr>
                                    </m:ctrlPr>
                                  </m:sSubPr>
                                  <m:e>
                                    <m:r>
                                      <a:rPr lang="en-US" sz="2000" b="1" i="1">
                                        <a:latin typeface="Cambria Math" panose="02040503050406030204" pitchFamily="18" charset="0"/>
                                      </a:rPr>
                                      <m:t>𝜽</m:t>
                                    </m:r>
                                  </m:e>
                                  <m:sub>
                                    <m:r>
                                      <a:rPr lang="en-US" sz="2000" b="1" i="1">
                                        <a:latin typeface="Cambria Math" panose="02040503050406030204" pitchFamily="18" charset="0"/>
                                      </a:rPr>
                                      <m:t>𝑫</m:t>
                                    </m:r>
                                  </m:sub>
                                </m:sSub>
                              </m:e>
                            </m:d>
                          </m:e>
                        </m:func>
                        <m:func>
                          <m:funcPr>
                            <m:ctrlPr>
                              <a:rPr lang="en-US" sz="2000" b="1" i="1">
                                <a:latin typeface="Cambria Math" panose="02040503050406030204" pitchFamily="18" charset="0"/>
                              </a:rPr>
                            </m:ctrlPr>
                          </m:funcPr>
                          <m:fName>
                            <m:r>
                              <a:rPr lang="en-US" sz="2000" b="1" i="1">
                                <a:latin typeface="Cambria Math" panose="02040503050406030204" pitchFamily="18" charset="0"/>
                              </a:rPr>
                              <m:t>𝒍𝒐𝒈</m:t>
                            </m:r>
                          </m:fName>
                          <m:e>
                            <m:r>
                              <a:rPr lang="en-US" sz="2000" b="1" i="1">
                                <a:latin typeface="Cambria Math" panose="02040503050406030204" pitchFamily="18" charset="0"/>
                              </a:rPr>
                              <m:t>𝑷𝒓</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m:t>
                            </m:r>
                            <m:r>
                              <a:rPr lang="en-US" sz="2000" b="1" i="1">
                                <a:latin typeface="Cambria Math" panose="02040503050406030204" pitchFamily="18" charset="0"/>
                              </a:rPr>
                              <m:t>𝑫</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𝜽</m:t>
                                </m:r>
                              </m:e>
                              <m:sub>
                                <m:r>
                                  <a:rPr lang="en-US" sz="2000" b="1" i="1">
                                    <a:latin typeface="Cambria Math" panose="02040503050406030204" pitchFamily="18" charset="0"/>
                                  </a:rPr>
                                  <m:t>𝑵𝑹</m:t>
                                </m:r>
                              </m:sub>
                            </m:sSub>
                            <m:r>
                              <a:rPr lang="en-US" sz="2000" b="1" i="1">
                                <a:latin typeface="Cambria Math" panose="02040503050406030204" pitchFamily="18" charset="0"/>
                              </a:rPr>
                              <m:t>(</m:t>
                            </m:r>
                            <m:r>
                              <a:rPr lang="en-US" sz="2000" b="1" i="1">
                                <a:latin typeface="Cambria Math" panose="02040503050406030204" pitchFamily="18" charset="0"/>
                              </a:rPr>
                              <m:t>𝒙</m:t>
                            </m:r>
                            <m:r>
                              <a:rPr lang="en-US" sz="2000" b="1" i="1">
                                <a:latin typeface="Cambria Math" panose="02040503050406030204" pitchFamily="18" charset="0"/>
                              </a:rPr>
                              <m:t>)]</m:t>
                            </m:r>
                          </m:e>
                        </m:func>
                        <m:r>
                          <a:rPr lang="en-US" sz="2000" b="1" i="1">
                            <a:latin typeface="Cambria Math" panose="02040503050406030204" pitchFamily="18" charset="0"/>
                          </a:rPr>
                          <m:t>]</m:t>
                        </m:r>
                      </m:e>
                    </m:nary>
                  </m:oMath>
                </a14:m>
                <a:endParaRPr lang="en-US" sz="2000" b="1" dirty="0"/>
              </a:p>
              <a:p>
                <a:pPr lvl="1"/>
                <a:r>
                  <a:rPr lang="en-US" sz="2000" dirty="0"/>
                  <a:t>Choose </a:t>
                </a:r>
                <a:r>
                  <a:rPr lang="en-US" sz="2000" dirty="0" err="1"/>
                  <a:t>pgms</a:t>
                </a:r>
                <a:r>
                  <a:rPr lang="en-US" sz="2000" dirty="0"/>
                  <a:t> </a:t>
                </a:r>
                <a14:m>
                  <m:oMath xmlns:m="http://schemas.openxmlformats.org/officeDocument/2006/math">
                    <m:r>
                      <m:rPr>
                        <m:brk m:alnAt="7"/>
                      </m:rP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𝑆</m:t>
                    </m:r>
                  </m:oMath>
                </a14:m>
                <a:r>
                  <a:rPr lang="en-US" sz="2000" dirty="0"/>
                  <a:t> &amp; Expectation </a:t>
                </a:r>
                <a:r>
                  <a:rPr lang="en-US" sz="2000" dirty="0" err="1"/>
                  <a:t>s.t.</a:t>
                </a:r>
                <a:r>
                  <a:rPr lang="en-US" sz="2000" dirty="0"/>
                  <a:t> posterior is respected</a:t>
                </a:r>
              </a:p>
              <a:p>
                <a:pPr lvl="1"/>
                <a:r>
                  <a:rPr lang="en-US" sz="2000" dirty="0"/>
                  <a:t>Equivalently, </a:t>
                </a:r>
                <a:r>
                  <a:rPr lang="en-US" sz="2000" dirty="0" err="1"/>
                  <a:t>pgms</a:t>
                </a:r>
                <a:r>
                  <a:rPr lang="en-US" sz="2000" dirty="0"/>
                  <a:t> that solve tasks &amp; respect compression prior </a:t>
                </a:r>
              </a:p>
              <a:p>
                <a:r>
                  <a:rPr lang="en-US" sz="2400" dirty="0"/>
                  <a:t>Two options how to operational Bayesian idea: </a:t>
                </a:r>
              </a:p>
              <a:p>
                <a:pPr lvl="1"/>
                <a:r>
                  <a:rPr lang="en-US" sz="2000" dirty="0"/>
                  <a:t>1. Sample </a:t>
                </a:r>
                <a:r>
                  <a:rPr lang="en-US" sz="2000" dirty="0" err="1"/>
                  <a:t>pgms</a:t>
                </a:r>
                <a:r>
                  <a:rPr lang="en-US" sz="2000" dirty="0"/>
                  <a:t> p from the DSL (fantasies/dreams) – so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e>
                        </m:d>
                      </m:e>
                    </m:func>
                  </m:oMath>
                </a14:m>
                <a:r>
                  <a:rPr lang="en-US" sz="2000" dirty="0"/>
                  <a:t> is present indirectly via sampling</a:t>
                </a:r>
              </a:p>
              <a:p>
                <a:pPr lvl="1"/>
                <a:r>
                  <a:rPr lang="en-US" sz="2000" dirty="0"/>
                  <a:t>2. Sample </a:t>
                </a:r>
                <a:r>
                  <a:rPr lang="en-US" sz="2000" dirty="0" err="1"/>
                  <a:t>pgms</a:t>
                </a:r>
                <a:r>
                  <a:rPr lang="en-US" sz="2000" dirty="0"/>
                  <a:t> from the frontier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oMath>
                </a14:m>
                <a:r>
                  <a:rPr lang="en-US" sz="2000" dirty="0"/>
                  <a:t> and weight objective explicitly with prior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e>
                        </m:d>
                      </m:e>
                    </m:func>
                  </m:oMath>
                </a14:m>
                <a:endParaRPr lang="en-US" sz="2000" b="1" dirty="0"/>
              </a:p>
              <a:p>
                <a:r>
                  <a:rPr lang="en-US" sz="2000" dirty="0"/>
                  <a:t>Thus fit (compile) NR with two objectives</a:t>
                </a:r>
                <a:r>
                  <a:rPr lang="en-US" sz="1600" dirty="0"/>
                  <a:t> corresponding to 1 &amp; 2</a:t>
                </a:r>
              </a:p>
              <a:p>
                <a:pPr lvl="1"/>
                <a:r>
                  <a:rPr lang="en-US" sz="2000" dirty="0"/>
                  <a:t>1. Fantasies: </a:t>
                </a:r>
                <a14:m>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𝑓</m:t>
                            </m:r>
                          </m:sub>
                        </m:sSub>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𝐸</m:t>
                        </m:r>
                      </m:e>
                      <m: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r>
                              <a:rPr lang="en-US" sz="2000" b="0" i="1" smtClean="0">
                                <a:latin typeface="Cambria Math" panose="02040503050406030204" pitchFamily="18" charset="0"/>
                              </a:rPr>
                              <m:t>, </m:t>
                            </m:r>
                            <m:r>
                              <a:rPr lang="en-US" sz="2000" b="0" i="1" smtClean="0">
                                <a:latin typeface="Cambria Math" panose="02040503050406030204" pitchFamily="18" charset="0"/>
                              </a:rPr>
                              <m:t>𝑥</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𝑁𝑅</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m:t>
                        </m:r>
                      </m:e>
                    </m:func>
                    <m:r>
                      <a:rPr lang="en-US" sz="2000" b="0" i="1" smtClean="0">
                        <a:latin typeface="Cambria Math" panose="02040503050406030204" pitchFamily="18" charset="0"/>
                      </a:rPr>
                      <m:t>]</m:t>
                    </m:r>
                  </m:oMath>
                </a14:m>
                <a:endParaRPr lang="en-US" sz="2000" dirty="0"/>
              </a:p>
              <a:p>
                <a:pPr lvl="1"/>
                <a:r>
                  <a:rPr lang="en-US" sz="2000" dirty="0"/>
                  <a:t>2. Weighted Real: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L</m:t>
                        </m:r>
                      </m:e>
                      <m:sub>
                        <m:r>
                          <m:rPr>
                            <m:sty m:val="p"/>
                          </m:rPr>
                          <a:rPr lang="en-US" sz="2000" b="0" i="0" smtClean="0">
                            <a:latin typeface="Cambria Math" panose="02040503050406030204" pitchFamily="18" charset="0"/>
                          </a:rPr>
                          <m:t>r</m:t>
                        </m:r>
                      </m:sub>
                    </m:sSub>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r>
                          <a:rPr lang="en-US" sz="2000" b="0" i="1" smtClean="0">
                            <a:latin typeface="Cambria Math" panose="02040503050406030204" pitchFamily="18" charset="0"/>
                          </a:rPr>
                          <m:t> | </m:t>
                        </m:r>
                        <m:r>
                          <a:rPr lang="en-US" sz="2000" b="0" i="1" smtClean="0">
                            <a:latin typeface="Cambria Math" panose="02040503050406030204" pitchFamily="18" charset="0"/>
                          </a:rPr>
                          <m:t>𝐷</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𝑋</m:t>
                        </m:r>
                      </m:sub>
                    </m:sSub>
                    <m:d>
                      <m:dPr>
                        <m:begChr m:val="["/>
                        <m:endChr m:val="]"/>
                        <m:ctrlPr>
                          <a:rPr lang="en-US" sz="2000" b="0" i="1" smtClean="0">
                            <a:latin typeface="Cambria Math" panose="02040503050406030204" pitchFamily="18" charset="0"/>
                          </a:rPr>
                        </m:ctrlPr>
                      </m:dPr>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r>
                                      <a:rPr lang="en-US" sz="2000" i="1">
                                        <a:latin typeface="Cambria Math" panose="02040503050406030204" pitchFamily="18" charset="0"/>
                                      </a:rPr>
                                      <m:t>, </m:t>
                                    </m:r>
                                    <m:r>
                                      <a:rPr lang="en-US" sz="2000" i="1">
                                        <a:latin typeface="Cambria Math" panose="02040503050406030204" pitchFamily="18" charset="0"/>
                                      </a:rPr>
                                      <m:t>𝑥</m:t>
                                    </m:r>
                                  </m:e>
                                </m:d>
                              </m:e>
                            </m:func>
                            <m:r>
                              <a:rPr lang="en-US" sz="2000" i="1">
                                <a:latin typeface="Cambria Math" panose="02040503050406030204" pitchFamily="18" charset="0"/>
                              </a:rPr>
                              <m:t>𝐷</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𝐷</m:t>
                                </m:r>
                              </m:sub>
                            </m:sSub>
                          </m:e>
                        </m:nary>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m:rPr>
                                <m:sty m:val="p"/>
                              </m:rPr>
                              <a:rPr lang="en-US" sz="2000">
                                <a:latin typeface="Cambria Math" panose="02040503050406030204" pitchFamily="18" charset="0"/>
                              </a:rPr>
                              <m:t>Pr</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𝐷</m:t>
                            </m:r>
                            <m:r>
                              <a:rPr lang="en-US" sz="2000" i="1">
                                <a:latin typeface="Cambria Math" panose="02040503050406030204" pitchFamily="18" charset="0"/>
                              </a:rPr>
                              <m:t>]</m:t>
                            </m:r>
                          </m:e>
                        </m:func>
                      </m:e>
                    </m:d>
                  </m:oMath>
                </a14:m>
                <a:endParaRPr lang="en-US" sz="2000" dirty="0"/>
              </a:p>
              <a:p>
                <a:r>
                  <a:rPr lang="en-US" sz="2400" b="1" dirty="0"/>
                  <a:t>Compile: </a:t>
                </a:r>
              </a:p>
              <a:p>
                <a:pPr lvl="1"/>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1" i="1" smtClean="0">
                            <a:latin typeface="Cambria Math" panose="02040503050406030204" pitchFamily="18" charset="0"/>
                          </a:rPr>
                          <m:t>𝑵𝑹</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smtClean="0">
                            <a:latin typeface="Cambria Math" panose="02040503050406030204" pitchFamily="18" charset="0"/>
                          </a:rPr>
                          <m:t>𝒂𝒓𝒈</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𝒎𝒊𝒏</m:t>
                            </m:r>
                          </m:e>
                          <m:sub>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1" i="1" smtClean="0">
                                    <a:latin typeface="Cambria Math" panose="02040503050406030204" pitchFamily="18" charset="0"/>
                                  </a:rPr>
                                  <m:t>𝑵𝑹</m:t>
                                </m:r>
                              </m:sub>
                            </m:sSub>
                          </m:sub>
                        </m:sSub>
                        <m:r>
                          <a:rPr lang="en-US" b="1" i="1" smtClean="0">
                            <a:latin typeface="Cambria Math" panose="02040503050406030204" pitchFamily="18" charset="0"/>
                          </a:rPr>
                          <m:t>{</m:t>
                        </m:r>
                        <m:r>
                          <a:rPr lang="en-US" b="1" i="1">
                            <a:latin typeface="Cambria Math" panose="02040503050406030204" pitchFamily="18" charset="0"/>
                          </a:rPr>
                          <m:t>𝑳</m:t>
                        </m:r>
                      </m:e>
                      <m:sub>
                        <m:r>
                          <a:rPr lang="en-US" b="1" i="1">
                            <a:latin typeface="Cambria Math" panose="02040503050406030204" pitchFamily="18" charset="0"/>
                          </a:rPr>
                          <m:t>𝒇</m:t>
                        </m:r>
                      </m:sub>
                    </m:sSub>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𝑵𝑹</m:t>
                            </m:r>
                          </m:sub>
                        </m:sSub>
                        <m:r>
                          <a:rPr lang="en-US" b="1" i="1">
                            <a:latin typeface="Cambria Math" panose="02040503050406030204" pitchFamily="18" charset="0"/>
                          </a:rPr>
                          <m:t>|</m:t>
                        </m:r>
                        <m:r>
                          <a:rPr lang="en-US" b="1" i="1">
                            <a:latin typeface="Cambria Math" panose="02040503050406030204" pitchFamily="18" charset="0"/>
                          </a:rPr>
                          <m:t>𝑫</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𝑫</m:t>
                            </m:r>
                          </m:sub>
                        </m:sSub>
                      </m:e>
                    </m:d>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0" smtClean="0">
                            <a:latin typeface="Cambria Math" panose="02040503050406030204" pitchFamily="18" charset="0"/>
                          </a:rPr>
                          <m:t>𝐋</m:t>
                        </m:r>
                      </m:e>
                      <m:sub>
                        <m:r>
                          <a:rPr lang="en-US" b="1" i="1">
                            <a:latin typeface="Cambria Math" panose="02040503050406030204" pitchFamily="18" charset="0"/>
                          </a:rPr>
                          <m:t>𝒓</m:t>
                        </m:r>
                      </m:sub>
                    </m:sSub>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𝑵𝑹</m:t>
                            </m:r>
                          </m:sub>
                        </m:sSub>
                        <m:r>
                          <a:rPr lang="en-US" b="1" i="1">
                            <a:latin typeface="Cambria Math" panose="02040503050406030204" pitchFamily="18" charset="0"/>
                          </a:rPr>
                          <m:t> | </m:t>
                        </m:r>
                        <m:r>
                          <a:rPr lang="en-US" b="1" i="1">
                            <a:latin typeface="Cambria Math" panose="02040503050406030204" pitchFamily="18" charset="0"/>
                          </a:rPr>
                          <m:t>𝑫</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𝜽</m:t>
                            </m:r>
                          </m:e>
                          <m:sub>
                            <m:r>
                              <a:rPr lang="en-US" b="1" i="1">
                                <a:latin typeface="Cambria Math" panose="02040503050406030204" pitchFamily="18" charset="0"/>
                              </a:rPr>
                              <m:t>𝑫</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𝑿</m:t>
                            </m:r>
                          </m:sub>
                        </m:sSub>
                      </m:e>
                    </m:d>
                    <m:r>
                      <a:rPr lang="en-US" b="1" i="1" smtClean="0">
                        <a:latin typeface="Cambria Math" panose="02040503050406030204" pitchFamily="18" charset="0"/>
                      </a:rPr>
                      <m:t>}</m:t>
                    </m:r>
                  </m:oMath>
                </a14:m>
                <a:endParaRPr lang="en-US" b="1" dirty="0"/>
              </a:p>
              <a:p>
                <a:pPr lvl="1"/>
                <a:endParaRPr lang="en-US" b="1" dirty="0"/>
              </a:p>
              <a:p>
                <a:r>
                  <a:rPr lang="en-US" sz="1000" dirty="0"/>
                  <a:t>Question: only thing this step confuses me is – how would the NR model assign any weight to new compressed abstraction if the compression step next does NOT do another compile after it changes DSL? Transformers would nearly most definitively need it </a:t>
                </a:r>
                <a:r>
                  <a:rPr lang="en-US" sz="1000" dirty="0" err="1"/>
                  <a:t>imho</a:t>
                </a:r>
                <a:r>
                  <a:rPr lang="en-US" sz="1000" dirty="0"/>
                  <a:t>.</a:t>
                </a:r>
              </a:p>
            </p:txBody>
          </p:sp>
        </mc:Choice>
        <mc:Fallback xmlns="">
          <p:sp>
            <p:nvSpPr>
              <p:cNvPr id="3" name="Content Placeholder 2">
                <a:extLst>
                  <a:ext uri="{FF2B5EF4-FFF2-40B4-BE49-F238E27FC236}">
                    <a16:creationId xmlns:a16="http://schemas.microsoft.com/office/drawing/2014/main" id="{080D8A9E-6E7F-594C-A179-0C4F290A65ED}"/>
                  </a:ext>
                </a:extLst>
              </p:cNvPr>
              <p:cNvSpPr>
                <a:spLocks noGrp="1" noRot="1" noChangeAspect="1" noMove="1" noResize="1" noEditPoints="1" noAdjustHandles="1" noChangeArrowheads="1" noChangeShapeType="1" noTextEdit="1"/>
              </p:cNvSpPr>
              <p:nvPr>
                <p:ph idx="1"/>
              </p:nvPr>
            </p:nvSpPr>
            <p:spPr>
              <a:xfrm>
                <a:off x="0" y="971994"/>
                <a:ext cx="12192000" cy="5886006"/>
              </a:xfrm>
              <a:blipFill>
                <a:blip r:embed="rId3"/>
                <a:stretch>
                  <a:fillRect l="-728" t="-280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54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5A8522-192C-FB42-BAB2-96203F056C2C}"/>
              </a:ext>
            </a:extLst>
          </p:cNvPr>
          <p:cNvSpPr>
            <a:spLocks noGrp="1"/>
          </p:cNvSpPr>
          <p:nvPr>
            <p:ph type="title"/>
          </p:nvPr>
        </p:nvSpPr>
        <p:spPr>
          <a:xfrm>
            <a:off x="6950" y="1"/>
            <a:ext cx="12185049" cy="1101944"/>
          </a:xfrm>
        </p:spPr>
        <p:txBody>
          <a:bodyPr>
            <a:normAutofit/>
          </a:bodyPr>
          <a:lstStyle/>
          <a:p>
            <a:r>
              <a:rPr lang="en-US" sz="3600" dirty="0"/>
              <a:t>Compress (1): Learn DSL D -- compresses programs in frontier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8B1B32-10D1-3E49-B4F3-F701DE8E70A1}"/>
                  </a:ext>
                </a:extLst>
              </p:cNvPr>
              <p:cNvSpPr>
                <a:spLocks noGrp="1"/>
              </p:cNvSpPr>
              <p:nvPr>
                <p:ph idx="1"/>
              </p:nvPr>
            </p:nvSpPr>
            <p:spPr>
              <a:xfrm>
                <a:off x="6948" y="810228"/>
                <a:ext cx="12178101" cy="6047772"/>
              </a:xfrm>
            </p:spPr>
            <p:txBody>
              <a:bodyPr>
                <a:normAutofit fontScale="92500" lnSpcReduction="20000"/>
              </a:bodyPr>
              <a:lstStyle/>
              <a:p>
                <a:r>
                  <a:rPr lang="en-US" sz="2000" dirty="0"/>
                  <a:t>Goal always to maximize bMAP: </a:t>
                </a:r>
                <a:endParaRPr lang="en-US" sz="2000"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sub>
                    </m:sSub>
                    <m:r>
                      <m:rPr>
                        <m:sty m:val="p"/>
                      </m:rPr>
                      <a:rPr lang="en-US">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𝑫</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𝑋</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𝑥</m:t>
                                </m:r>
                              </m:sub>
                            </m:sSub>
                          </m:sub>
                          <m:sup/>
                          <m:e>
                            <m:func>
                              <m:funcPr>
                                <m:ctrlPr>
                                  <a:rPr lang="en-US" i="1">
                                    <a:latin typeface="Cambria Math" panose="02040503050406030204" pitchFamily="18" charset="0"/>
                                  </a:rPr>
                                </m:ctrlPr>
                              </m:funcPr>
                              <m:fName>
                                <m:r>
                                  <a:rPr lang="en-US" b="0" i="1">
                                    <a:latin typeface="Cambria Math" panose="02040503050406030204" pitchFamily="18" charset="0"/>
                                  </a:rPr>
                                  <m:t>𝑃𝑟</m:t>
                                </m:r>
                              </m:fName>
                              <m:e>
                                <m:d>
                                  <m:dPr>
                                    <m:begChr m:val="["/>
                                    <m:endChr m:val="|"/>
                                    <m:ctrlPr>
                                      <a:rPr lang="en-US" i="1">
                                        <a:latin typeface="Cambria Math" panose="02040503050406030204" pitchFamily="18" charset="0"/>
                                      </a:rPr>
                                    </m:ctrlPr>
                                  </m:dPr>
                                  <m:e>
                                    <m:r>
                                      <a:rPr lang="en-US" b="0" i="1">
                                        <a:latin typeface="Cambria Math" panose="02040503050406030204" pitchFamily="18" charset="0"/>
                                      </a:rPr>
                                      <m:t>𝑥</m:t>
                                    </m:r>
                                  </m:e>
                                </m:d>
                              </m:e>
                            </m:func>
                            <m:r>
                              <a:rPr lang="en-US" b="0" i="1">
                                <a:latin typeface="Cambria Math" panose="02040503050406030204" pitchFamily="18" charset="0"/>
                              </a:rPr>
                              <m:t>𝑝</m:t>
                            </m:r>
                            <m:r>
                              <a:rPr lang="en-US" b="0" i="1">
                                <a:latin typeface="Cambria Math" panose="02040503050406030204" pitchFamily="18" charset="0"/>
                              </a:rPr>
                              <m:t>]</m:t>
                            </m:r>
                            <m:func>
                              <m:funcPr>
                                <m:ctrlPr>
                                  <a:rPr lang="en-US" i="1">
                                    <a:latin typeface="Cambria Math" panose="02040503050406030204" pitchFamily="18" charset="0"/>
                                  </a:rPr>
                                </m:ctrlPr>
                              </m:funcPr>
                              <m:fName>
                                <m:r>
                                  <a:rPr lang="en-US" b="0" i="1">
                                    <a:latin typeface="Cambria Math" panose="02040503050406030204" pitchFamily="18" charset="0"/>
                                  </a:rPr>
                                  <m:t>𝑃𝑟</m:t>
                                </m:r>
                              </m:fName>
                              <m:e>
                                <m:d>
                                  <m:dPr>
                                    <m:begChr m:val="["/>
                                    <m:endChr m:val="]"/>
                                    <m:ctrlPr>
                                      <a:rPr lang="en-US" i="1">
                                        <a:latin typeface="Cambria Math" panose="02040503050406030204" pitchFamily="18" charset="0"/>
                                      </a:rPr>
                                    </m:ctrlPr>
                                  </m:dPr>
                                  <m:e>
                                    <m:r>
                                      <a:rPr lang="en-US" b="0" i="1">
                                        <a:latin typeface="Cambria Math" panose="02040503050406030204" pitchFamily="18" charset="0"/>
                                      </a:rPr>
                                      <m:t>𝑝</m:t>
                                    </m:r>
                                  </m:e>
                                  <m:e>
                                    <m:r>
                                      <a:rPr lang="en-US" b="0" i="1">
                                        <a:latin typeface="Cambria Math" panose="02040503050406030204" pitchFamily="18" charset="0"/>
                                        <a:ea typeface="Cambria Math" panose="02040503050406030204" pitchFamily="18" charset="0"/>
                                      </a:rPr>
                                      <m:t>𝜃</m:t>
                                    </m:r>
                                    <m:r>
                                      <a:rPr lang="en-US" b="0"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𝑫</m:t>
                                    </m:r>
                                  </m:e>
                                </m:d>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e>
                        </m:nary>
                      </m:e>
                    </m:nary>
                  </m:oMath>
                </a14:m>
                <a:endParaRPr lang="en-US" sz="2000" dirty="0"/>
              </a:p>
              <a:p>
                <a:r>
                  <a:rPr lang="en-US" sz="2400" dirty="0"/>
                  <a:t>Fix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𝑥</m:t>
                        </m:r>
                      </m:sub>
                    </m:sSub>
                  </m:oMath>
                </a14:m>
                <a:r>
                  <a:rPr lang="en-US" sz="2400" dirty="0"/>
                  <a:t> Frontier and NN </a:t>
                </a:r>
                <a14:m>
                  <m:oMath xmlns:m="http://schemas.openxmlformats.org/officeDocument/2006/math">
                    <m:r>
                      <a:rPr lang="en-US" sz="2400" i="1">
                        <a:latin typeface="Cambria Math" panose="02040503050406030204" pitchFamily="18" charset="0"/>
                      </a:rPr>
                      <m:t>𝑞</m:t>
                    </m:r>
                    <m:d>
                      <m:dPr>
                        <m:ctrlPr>
                          <a:rPr lang="en-US" sz="2400" i="1">
                            <a:latin typeface="Cambria Math" panose="02040503050406030204" pitchFamily="18" charset="0"/>
                          </a:rPr>
                        </m:ctrlPr>
                      </m:dPr>
                      <m:e>
                        <m:r>
                          <a:rPr lang="en-US" sz="2400" i="1">
                            <a:latin typeface="Cambria Math" panose="02040503050406030204" pitchFamily="18" charset="0"/>
                          </a:rPr>
                          <m:t>𝑝</m:t>
                        </m:r>
                      </m:e>
                      <m:e>
                        <m:r>
                          <a:rPr lang="en-US" sz="2400" i="1">
                            <a:latin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Pr</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𝑃𝑟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𝑝</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𝐷</m:t>
                    </m:r>
                    <m:r>
                      <a:rPr lang="en-US" sz="2400" i="1">
                        <a:latin typeface="Cambria Math" panose="02040503050406030204" pitchFamily="18" charset="0"/>
                        <a:ea typeface="Cambria Math" panose="02040503050406030204" pitchFamily="18" charset="0"/>
                      </a:rPr>
                      <m:t>]</m:t>
                    </m:r>
                  </m:oMath>
                </a14:m>
                <a:r>
                  <a:rPr lang="en-US" sz="2400" dirty="0"/>
                  <a:t> </a:t>
                </a:r>
              </a:p>
              <a:p>
                <a:r>
                  <a:rPr lang="en-US" sz="2400" dirty="0"/>
                  <a:t>Optimize (symbolic) DSL D</a:t>
                </a:r>
              </a:p>
              <a:p>
                <a:r>
                  <a:rPr lang="en-US" sz="2400" dirty="0"/>
                  <a:t>What is a DSL</a:t>
                </a:r>
              </a:p>
              <a:p>
                <a:pPr lvl="1"/>
                <a:r>
                  <a:rPr lang="en-US" sz="2000" dirty="0"/>
                  <a:t>D = {set of type </a:t>
                </a:r>
                <a14:m>
                  <m:oMath xmlns:m="http://schemas.openxmlformats.org/officeDocument/2006/math">
                    <m:r>
                      <a:rPr lang="en-US" sz="2000" b="0" i="1" smtClean="0">
                        <a:latin typeface="Cambria Math" panose="02040503050406030204" pitchFamily="18" charset="0"/>
                      </a:rPr>
                      <m:t>𝜆</m:t>
                    </m:r>
                  </m:oMath>
                </a14:m>
                <a:r>
                  <a:rPr lang="en-US" sz="2000" dirty="0"/>
                  <a:t>-calculus expression} = {in python lambda x: body(x)}</a:t>
                </a:r>
              </a:p>
              <a:p>
                <a:pPr lvl="1"/>
                <a14:m>
                  <m:oMath xmlns:m="http://schemas.openxmlformats.org/officeDocument/2006/math">
                    <m:r>
                      <a:rPr lang="en-US" sz="2000" b="0" i="1" smtClean="0">
                        <a:latin typeface="Cambria Math" panose="02040503050406030204" pitchFamily="18" charset="0"/>
                      </a:rPr>
                      <m:t>𝜃</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𝐷</m:t>
                            </m:r>
                          </m:e>
                        </m:d>
                        <m:r>
                          <a:rPr lang="en-US" sz="2000" b="0" i="1" smtClean="0">
                            <a:latin typeface="Cambria Math" panose="02040503050406030204" pitchFamily="18" charset="0"/>
                          </a:rPr>
                          <m:t>+1</m:t>
                        </m:r>
                      </m:sup>
                    </m:sSup>
                  </m:oMath>
                </a14:m>
                <a:endParaRPr lang="en-US" sz="2000" b="0" dirty="0"/>
              </a:p>
              <a:p>
                <a:r>
                  <a:rPr lang="en-US" sz="2400" dirty="0"/>
                  <a:t>Intuitively: DSL offers abstraction for agent to easily express solution &amp; make program search tractable (via compositionality)</a:t>
                </a:r>
              </a:p>
              <a:p>
                <a:r>
                  <a:rPr lang="en-US" sz="2400" dirty="0"/>
                  <a:t>We want model</a:t>
                </a:r>
              </a:p>
              <a:p>
                <a:pPr lvl="1"/>
                <a:r>
                  <a:rPr lang="en-US" sz="2000" dirty="0"/>
                  <a:t>1. to look at the frontier and generalize beyond them</a:t>
                </a:r>
              </a:p>
              <a:p>
                <a:pPr lvl="1"/>
                <a:r>
                  <a:rPr lang="en-US" sz="2000" dirty="0"/>
                  <a:t>2. Both to express solution we have (in frontier) better </a:t>
                </a:r>
              </a:p>
              <a:p>
                <a:pPr lvl="1"/>
                <a:r>
                  <a:rPr lang="en-US" sz="2000" dirty="0"/>
                  <a:t>3. An exposure to new abstraction that might help discover more programs</a:t>
                </a:r>
              </a:p>
              <a:p>
                <a:r>
                  <a:rPr lang="en-US" sz="2400" dirty="0"/>
                  <a:t>Formally:</a:t>
                </a:r>
              </a:p>
              <a:p>
                <a:pPr lvl="1"/>
                <a14:m>
                  <m:oMath xmlns:m="http://schemas.openxmlformats.org/officeDocument/2006/math">
                    <m:func>
                      <m:funcPr>
                        <m:ctrlPr>
                          <a:rPr lang="en-US" sz="2600" b="1" i="1" smtClean="0">
                            <a:latin typeface="Cambria Math" panose="02040503050406030204" pitchFamily="18" charset="0"/>
                          </a:rPr>
                        </m:ctrlPr>
                      </m:funcPr>
                      <m:fName>
                        <m:limLow>
                          <m:limLowPr>
                            <m:ctrlPr>
                              <a:rPr lang="en-US" sz="2600" b="1" i="1" smtClean="0">
                                <a:latin typeface="Cambria Math" panose="02040503050406030204" pitchFamily="18" charset="0"/>
                              </a:rPr>
                            </m:ctrlPr>
                          </m:limLowPr>
                          <m:e>
                            <m:r>
                              <a:rPr lang="en-US" sz="2600" b="1" i="0" smtClean="0">
                                <a:latin typeface="Cambria Math" panose="02040503050406030204" pitchFamily="18" charset="0"/>
                              </a:rPr>
                              <m:t>𝐦𝐚𝐱</m:t>
                            </m:r>
                          </m:e>
                          <m:lim>
                            <m:r>
                              <a:rPr lang="en-US" sz="2600" b="1" i="1" smtClean="0">
                                <a:latin typeface="Cambria Math" panose="02040503050406030204" pitchFamily="18" charset="0"/>
                              </a:rPr>
                              <m:t>𝑫</m:t>
                            </m:r>
                          </m:lim>
                        </m:limLow>
                      </m:fName>
                      <m:e>
                        <m:nary>
                          <m:naryPr>
                            <m:limLoc m:val="undOvr"/>
                            <m:ctrlPr>
                              <a:rPr lang="en-US" sz="2600" b="1" i="1" smtClean="0">
                                <a:latin typeface="Cambria Math" panose="02040503050406030204" pitchFamily="18" charset="0"/>
                              </a:rPr>
                            </m:ctrlPr>
                          </m:naryPr>
                          <m:sub>
                            <m:r>
                              <a:rPr lang="en-US" sz="2600" b="1" i="1" smtClean="0">
                                <a:latin typeface="Cambria Math" panose="02040503050406030204" pitchFamily="18" charset="0"/>
                              </a:rPr>
                              <m:t>𝜽</m:t>
                            </m:r>
                          </m:sub>
                          <m:sup/>
                          <m:e>
                            <m:r>
                              <a:rPr lang="en-US" sz="2600" b="1" i="1" smtClean="0">
                                <a:latin typeface="Cambria Math" panose="02040503050406030204" pitchFamily="18" charset="0"/>
                              </a:rPr>
                              <m:t>𝑳</m:t>
                            </m:r>
                            <m:d>
                              <m:dPr>
                                <m:endChr m:val="|"/>
                                <m:ctrlPr>
                                  <a:rPr lang="en-US" sz="2600" b="1" i="1" smtClean="0">
                                    <a:latin typeface="Cambria Math" panose="02040503050406030204" pitchFamily="18" charset="0"/>
                                  </a:rPr>
                                </m:ctrlPr>
                              </m:dPr>
                              <m:e>
                                <m:r>
                                  <a:rPr lang="en-US" sz="2600" b="1" i="1" smtClean="0">
                                    <a:latin typeface="Cambria Math" panose="02040503050406030204" pitchFamily="18" charset="0"/>
                                  </a:rPr>
                                  <m:t>𝜽</m:t>
                                </m:r>
                                <m:r>
                                  <a:rPr lang="en-US" sz="2600" b="1" i="1" smtClean="0">
                                    <a:latin typeface="Cambria Math" panose="02040503050406030204" pitchFamily="18" charset="0"/>
                                  </a:rPr>
                                  <m:t>, </m:t>
                                </m:r>
                                <m:r>
                                  <a:rPr lang="en-US" sz="2600" b="1" i="1" smtClean="0">
                                    <a:latin typeface="Cambria Math" panose="02040503050406030204" pitchFamily="18" charset="0"/>
                                  </a:rPr>
                                  <m:t>𝑫</m:t>
                                </m:r>
                                <m:r>
                                  <a:rPr lang="en-US" sz="2600" b="1" i="1" smtClean="0">
                                    <a:latin typeface="Cambria Math" panose="02040503050406030204" pitchFamily="18" charset="0"/>
                                  </a:rPr>
                                  <m:t>, </m:t>
                                </m:r>
                                <m:r>
                                  <a:rPr lang="en-US" sz="2600" b="1" i="1" smtClean="0">
                                    <a:latin typeface="Cambria Math" panose="02040503050406030204" pitchFamily="18" charset="0"/>
                                  </a:rPr>
                                  <m:t>𝑭</m:t>
                                </m:r>
                                <m:r>
                                  <a:rPr lang="en-US" sz="2600" b="1" i="1" smtClean="0">
                                    <a:latin typeface="Cambria Math" panose="02040503050406030204" pitchFamily="18" charset="0"/>
                                  </a:rPr>
                                  <m:t> </m:t>
                                </m:r>
                              </m:e>
                            </m:d>
                            <m:r>
                              <a:rPr lang="en-US" sz="2600" b="1" i="1" smtClean="0">
                                <a:latin typeface="Cambria Math" panose="02040503050406030204" pitchFamily="18" charset="0"/>
                              </a:rPr>
                              <m:t>𝑿</m:t>
                            </m:r>
                            <m:r>
                              <a:rPr lang="en-US" sz="2600" b="1" i="1" smtClean="0">
                                <a:latin typeface="Cambria Math" panose="02040503050406030204" pitchFamily="18" charset="0"/>
                              </a:rPr>
                              <m:t>)</m:t>
                            </m:r>
                            <m:r>
                              <a:rPr lang="en-US" sz="2600" b="1" i="1" smtClean="0">
                                <a:latin typeface="Cambria Math" panose="02040503050406030204" pitchFamily="18" charset="0"/>
                              </a:rPr>
                              <m:t>𝒅</m:t>
                            </m:r>
                            <m:r>
                              <a:rPr lang="en-US" sz="2600" b="1" i="1" smtClean="0">
                                <a:latin typeface="Cambria Math" panose="02040503050406030204" pitchFamily="18" charset="0"/>
                              </a:rPr>
                              <m:t>𝜽</m:t>
                            </m:r>
                          </m:e>
                        </m:nary>
                      </m:e>
                    </m:func>
                  </m:oMath>
                </a14:m>
                <a:endParaRPr lang="en-US" sz="2600" b="1" dirty="0"/>
              </a:p>
              <a:p>
                <a:r>
                  <a:rPr lang="en-US" sz="2400" dirty="0"/>
                  <a:t>Q: why would that objective do that 1,2,3 ? (my guess is because DSL is found using the Bayesian criterion above which induces generalization, giving more weights to states we think generalize)</a:t>
                </a:r>
              </a:p>
              <a:p>
                <a:pPr lvl="1"/>
                <a:r>
                  <a:rPr lang="en-US" sz="2000" dirty="0"/>
                  <a:t>Out of sample generalization is induced in prior/MAP – i.e. likely states of the world according to us</a:t>
                </a:r>
              </a:p>
            </p:txBody>
          </p:sp>
        </mc:Choice>
        <mc:Fallback xmlns="">
          <p:sp>
            <p:nvSpPr>
              <p:cNvPr id="3" name="Content Placeholder 2">
                <a:extLst>
                  <a:ext uri="{FF2B5EF4-FFF2-40B4-BE49-F238E27FC236}">
                    <a16:creationId xmlns:a16="http://schemas.microsoft.com/office/drawing/2014/main" id="{A38B1B32-10D1-3E49-B4F3-F701DE8E70A1}"/>
                  </a:ext>
                </a:extLst>
              </p:cNvPr>
              <p:cNvSpPr>
                <a:spLocks noGrp="1" noRot="1" noChangeAspect="1" noMove="1" noResize="1" noEditPoints="1" noAdjustHandles="1" noChangeArrowheads="1" noChangeShapeType="1" noTextEdit="1"/>
              </p:cNvSpPr>
              <p:nvPr>
                <p:ph idx="1"/>
              </p:nvPr>
            </p:nvSpPr>
            <p:spPr>
              <a:xfrm>
                <a:off x="6948" y="810228"/>
                <a:ext cx="12178101" cy="6047772"/>
              </a:xfrm>
              <a:blipFill>
                <a:blip r:embed="rId3"/>
                <a:stretch>
                  <a:fillRect l="-521" t="-4612" b="-104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1137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5A8522-192C-FB42-BAB2-96203F056C2C}"/>
              </a:ext>
            </a:extLst>
          </p:cNvPr>
          <p:cNvSpPr>
            <a:spLocks noGrp="1"/>
          </p:cNvSpPr>
          <p:nvPr>
            <p:ph type="title"/>
          </p:nvPr>
        </p:nvSpPr>
        <p:spPr>
          <a:xfrm>
            <a:off x="6950" y="1"/>
            <a:ext cx="12185049" cy="1101944"/>
          </a:xfrm>
        </p:spPr>
        <p:txBody>
          <a:bodyPr>
            <a:normAutofit/>
          </a:bodyPr>
          <a:lstStyle/>
          <a:p>
            <a:r>
              <a:rPr lang="en-US" sz="3600" dirty="0"/>
              <a:t>Compress (2): Learn DSL D -- compresses programs in frontier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8B1B32-10D1-3E49-B4F3-F701DE8E70A1}"/>
                  </a:ext>
                </a:extLst>
              </p:cNvPr>
              <p:cNvSpPr>
                <a:spLocks noGrp="1"/>
              </p:cNvSpPr>
              <p:nvPr>
                <p:ph idx="1"/>
              </p:nvPr>
            </p:nvSpPr>
            <p:spPr>
              <a:xfrm>
                <a:off x="6948" y="810228"/>
                <a:ext cx="12178101" cy="6047771"/>
              </a:xfrm>
            </p:spPr>
            <p:txBody>
              <a:bodyPr>
                <a:normAutofit fontScale="92500" lnSpcReduction="20000"/>
              </a:bodyPr>
              <a:lstStyle/>
              <a:p>
                <a:r>
                  <a:rPr lang="en-US" sz="2000" dirty="0"/>
                  <a:t>Goal always to maximize bMAP: </a:t>
                </a:r>
                <a:endParaRPr lang="en-US" sz="2000"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sub>
                    </m:sSub>
                    <m:r>
                      <m:rPr>
                        <m:sty m:val="p"/>
                      </m:rPr>
                      <a:rPr lang="en-US">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𝑫</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𝑋</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𝑥</m:t>
                                </m:r>
                              </m:sub>
                            </m:sSub>
                          </m:sub>
                          <m:sup/>
                          <m:e>
                            <m:func>
                              <m:funcPr>
                                <m:ctrlPr>
                                  <a:rPr lang="en-US" i="1">
                                    <a:latin typeface="Cambria Math" panose="02040503050406030204" pitchFamily="18" charset="0"/>
                                  </a:rPr>
                                </m:ctrlPr>
                              </m:funcPr>
                              <m:fName>
                                <m:r>
                                  <a:rPr lang="en-US" b="0" i="1">
                                    <a:latin typeface="Cambria Math" panose="02040503050406030204" pitchFamily="18" charset="0"/>
                                  </a:rPr>
                                  <m:t>𝑃𝑟</m:t>
                                </m:r>
                              </m:fName>
                              <m:e>
                                <m:d>
                                  <m:dPr>
                                    <m:begChr m:val="["/>
                                    <m:endChr m:val="|"/>
                                    <m:ctrlPr>
                                      <a:rPr lang="en-US" i="1">
                                        <a:latin typeface="Cambria Math" panose="02040503050406030204" pitchFamily="18" charset="0"/>
                                      </a:rPr>
                                    </m:ctrlPr>
                                  </m:dPr>
                                  <m:e>
                                    <m:r>
                                      <a:rPr lang="en-US" b="0" i="1">
                                        <a:latin typeface="Cambria Math" panose="02040503050406030204" pitchFamily="18" charset="0"/>
                                      </a:rPr>
                                      <m:t>𝑥</m:t>
                                    </m:r>
                                  </m:e>
                                </m:d>
                              </m:e>
                            </m:func>
                            <m:r>
                              <a:rPr lang="en-US" b="0" i="1">
                                <a:latin typeface="Cambria Math" panose="02040503050406030204" pitchFamily="18" charset="0"/>
                              </a:rPr>
                              <m:t>𝑝</m:t>
                            </m:r>
                            <m:r>
                              <a:rPr lang="en-US" b="0" i="1">
                                <a:latin typeface="Cambria Math" panose="02040503050406030204" pitchFamily="18" charset="0"/>
                              </a:rPr>
                              <m:t>]</m:t>
                            </m:r>
                            <m:func>
                              <m:funcPr>
                                <m:ctrlPr>
                                  <a:rPr lang="en-US" i="1">
                                    <a:latin typeface="Cambria Math" panose="02040503050406030204" pitchFamily="18" charset="0"/>
                                  </a:rPr>
                                </m:ctrlPr>
                              </m:funcPr>
                              <m:fName>
                                <m:r>
                                  <a:rPr lang="en-US" b="0" i="1">
                                    <a:latin typeface="Cambria Math" panose="02040503050406030204" pitchFamily="18" charset="0"/>
                                  </a:rPr>
                                  <m:t>𝑃𝑟</m:t>
                                </m:r>
                              </m:fName>
                              <m:e>
                                <m:d>
                                  <m:dPr>
                                    <m:begChr m:val="["/>
                                    <m:endChr m:val="]"/>
                                    <m:ctrlPr>
                                      <a:rPr lang="en-US" i="1">
                                        <a:latin typeface="Cambria Math" panose="02040503050406030204" pitchFamily="18" charset="0"/>
                                      </a:rPr>
                                    </m:ctrlPr>
                                  </m:dPr>
                                  <m:e>
                                    <m:r>
                                      <a:rPr lang="en-US" b="0" i="1">
                                        <a:latin typeface="Cambria Math" panose="02040503050406030204" pitchFamily="18" charset="0"/>
                                      </a:rPr>
                                      <m:t>𝑝</m:t>
                                    </m:r>
                                  </m:e>
                                  <m:e>
                                    <m:r>
                                      <a:rPr lang="en-US" b="0" i="1">
                                        <a:latin typeface="Cambria Math" panose="02040503050406030204" pitchFamily="18" charset="0"/>
                                        <a:ea typeface="Cambria Math" panose="02040503050406030204" pitchFamily="18" charset="0"/>
                                      </a:rPr>
                                      <m:t>𝜃</m:t>
                                    </m:r>
                                    <m:r>
                                      <a:rPr lang="en-US" b="0"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𝑫</m:t>
                                    </m:r>
                                  </m:e>
                                </m:d>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e>
                        </m:nary>
                      </m:e>
                    </m:nary>
                  </m:oMath>
                </a14:m>
                <a:endParaRPr lang="en-US" sz="2000" dirty="0"/>
              </a:p>
              <a:p>
                <a:r>
                  <a:rPr lang="en-US" sz="2400" b="1" dirty="0"/>
                  <a:t>Optimize (symbolic) DSL D</a:t>
                </a:r>
                <a:endParaRPr lang="en-US" sz="2000" b="0" dirty="0"/>
              </a:p>
              <a:p>
                <a:r>
                  <a:rPr lang="en-US" sz="2400" dirty="0"/>
                  <a:t>Formally:</a:t>
                </a:r>
              </a:p>
              <a:p>
                <a:pPr lvl="1"/>
                <a14:m>
                  <m:oMath xmlns:m="http://schemas.openxmlformats.org/officeDocument/2006/math">
                    <m:func>
                      <m:funcPr>
                        <m:ctrlPr>
                          <a:rPr lang="en-US" sz="2600" b="1" i="1" smtClean="0">
                            <a:latin typeface="Cambria Math" panose="02040503050406030204" pitchFamily="18" charset="0"/>
                          </a:rPr>
                        </m:ctrlPr>
                      </m:funcPr>
                      <m:fName>
                        <m:limLow>
                          <m:limLowPr>
                            <m:ctrlPr>
                              <a:rPr lang="en-US" sz="2600" b="1" i="1" smtClean="0">
                                <a:latin typeface="Cambria Math" panose="02040503050406030204" pitchFamily="18" charset="0"/>
                              </a:rPr>
                            </m:ctrlPr>
                          </m:limLowPr>
                          <m:e>
                            <m:r>
                              <a:rPr lang="en-US" sz="2600" b="1" i="0" smtClean="0">
                                <a:latin typeface="Cambria Math" panose="02040503050406030204" pitchFamily="18" charset="0"/>
                              </a:rPr>
                              <m:t>𝐦𝐚𝐱</m:t>
                            </m:r>
                          </m:e>
                          <m:lim>
                            <m:r>
                              <a:rPr lang="en-US" sz="2600" b="1" i="1" smtClean="0">
                                <a:latin typeface="Cambria Math" panose="02040503050406030204" pitchFamily="18" charset="0"/>
                              </a:rPr>
                              <m:t>𝑫</m:t>
                            </m:r>
                          </m:lim>
                        </m:limLow>
                      </m:fName>
                      <m:e>
                        <m:nary>
                          <m:naryPr>
                            <m:limLoc m:val="undOvr"/>
                            <m:ctrlPr>
                              <a:rPr lang="en-US" sz="2600" b="1" i="1" smtClean="0">
                                <a:latin typeface="Cambria Math" panose="02040503050406030204" pitchFamily="18" charset="0"/>
                              </a:rPr>
                            </m:ctrlPr>
                          </m:naryPr>
                          <m:sub>
                            <m:r>
                              <a:rPr lang="en-US" sz="2600" b="1" i="1" smtClean="0">
                                <a:latin typeface="Cambria Math" panose="02040503050406030204" pitchFamily="18" charset="0"/>
                              </a:rPr>
                              <m:t>𝜽</m:t>
                            </m:r>
                          </m:sub>
                          <m:sup/>
                          <m:e>
                            <m:r>
                              <a:rPr lang="en-US" sz="2600" b="1" i="1" smtClean="0">
                                <a:latin typeface="Cambria Math" panose="02040503050406030204" pitchFamily="18" charset="0"/>
                              </a:rPr>
                              <m:t>𝑳</m:t>
                            </m:r>
                            <m:d>
                              <m:dPr>
                                <m:endChr m:val="|"/>
                                <m:ctrlPr>
                                  <a:rPr lang="en-US" sz="2600" b="1" i="1" smtClean="0">
                                    <a:latin typeface="Cambria Math" panose="02040503050406030204" pitchFamily="18" charset="0"/>
                                  </a:rPr>
                                </m:ctrlPr>
                              </m:dPr>
                              <m:e>
                                <m:r>
                                  <a:rPr lang="en-US" sz="2600" b="1" i="1" smtClean="0">
                                    <a:latin typeface="Cambria Math" panose="02040503050406030204" pitchFamily="18" charset="0"/>
                                  </a:rPr>
                                  <m:t>𝜽</m:t>
                                </m:r>
                                <m:r>
                                  <a:rPr lang="en-US" sz="2600" b="1" i="1" smtClean="0">
                                    <a:latin typeface="Cambria Math" panose="02040503050406030204" pitchFamily="18" charset="0"/>
                                  </a:rPr>
                                  <m:t>, </m:t>
                                </m:r>
                                <m:r>
                                  <a:rPr lang="en-US" sz="2600" b="1" i="1" smtClean="0">
                                    <a:latin typeface="Cambria Math" panose="02040503050406030204" pitchFamily="18" charset="0"/>
                                  </a:rPr>
                                  <m:t>𝑫</m:t>
                                </m:r>
                                <m:r>
                                  <a:rPr lang="en-US" sz="2600" b="1" i="1" smtClean="0">
                                    <a:latin typeface="Cambria Math" panose="02040503050406030204" pitchFamily="18" charset="0"/>
                                  </a:rPr>
                                  <m:t>, </m:t>
                                </m:r>
                                <m:r>
                                  <a:rPr lang="en-US" sz="2600" b="1" i="1" smtClean="0">
                                    <a:latin typeface="Cambria Math" panose="02040503050406030204" pitchFamily="18" charset="0"/>
                                  </a:rPr>
                                  <m:t>𝑭</m:t>
                                </m:r>
                                <m:r>
                                  <a:rPr lang="en-US" sz="2600" b="1" i="1" smtClean="0">
                                    <a:latin typeface="Cambria Math" panose="02040503050406030204" pitchFamily="18" charset="0"/>
                                  </a:rPr>
                                  <m:t> </m:t>
                                </m:r>
                              </m:e>
                            </m:d>
                            <m:r>
                              <a:rPr lang="en-US" sz="2600" b="1" i="1" smtClean="0">
                                <a:latin typeface="Cambria Math" panose="02040503050406030204" pitchFamily="18" charset="0"/>
                              </a:rPr>
                              <m:t>𝑿</m:t>
                            </m:r>
                            <m:r>
                              <a:rPr lang="en-US" sz="2600" b="1" i="1" smtClean="0">
                                <a:latin typeface="Cambria Math" panose="02040503050406030204" pitchFamily="18" charset="0"/>
                              </a:rPr>
                              <m:t>)</m:t>
                            </m:r>
                            <m:r>
                              <a:rPr lang="en-US" sz="2600" b="1" i="1" smtClean="0">
                                <a:latin typeface="Cambria Math" panose="02040503050406030204" pitchFamily="18" charset="0"/>
                              </a:rPr>
                              <m:t>𝒅</m:t>
                            </m:r>
                            <m:r>
                              <a:rPr lang="en-US" sz="2600" b="1" i="1" smtClean="0">
                                <a:latin typeface="Cambria Math" panose="02040503050406030204" pitchFamily="18" charset="0"/>
                              </a:rPr>
                              <m:t>𝜽</m:t>
                            </m:r>
                          </m:e>
                        </m:nary>
                      </m:e>
                    </m:func>
                  </m:oMath>
                </a14:m>
                <a:endParaRPr lang="en-US" sz="2600" b="1" dirty="0"/>
              </a:p>
              <a:p>
                <a:r>
                  <a:rPr lang="en-US" sz="2400" dirty="0"/>
                  <a:t>But integrals are hard so instead replace in </a:t>
                </a:r>
                <a:r>
                  <a:rPr lang="en-US" sz="2400" dirty="0" err="1"/>
                  <a:t>bMAP</a:t>
                </a:r>
                <a:r>
                  <a:rPr lang="en-US" sz="2400" dirty="0"/>
                  <a:t> with AIC (k – </a:t>
                </a:r>
                <a:r>
                  <a:rPr lang="en-US" sz="2400" dirty="0" err="1"/>
                  <a:t>logL</a:t>
                </a:r>
                <a:r>
                  <a:rPr lang="en-US" sz="2400" dirty="0"/>
                  <a:t>) and optimize that:</a:t>
                </a:r>
              </a:p>
              <a:p>
                <a:pPr lvl="1"/>
                <a14:m>
                  <m:oMath xmlns:m="http://schemas.openxmlformats.org/officeDocument/2006/math">
                    <m:r>
                      <a:rPr lang="en-US" i="1">
                        <a:latin typeface="Cambria Math" panose="02040503050406030204" pitchFamily="18" charset="0"/>
                      </a:rPr>
                      <m:t>𝐴𝐼𝐶</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𝑋</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i="1">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lim>
                        </m:limLow>
                      </m:fNa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i="1">
                                <a:latin typeface="Cambria Math" panose="02040503050406030204" pitchFamily="18" charset="0"/>
                              </a:rPr>
                              <m:t>log</m:t>
                            </m:r>
                          </m:fName>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r>
                                      <a:rPr lang="en-US" i="1">
                                        <a:latin typeface="Cambria Math" panose="02040503050406030204" pitchFamily="18" charset="0"/>
                                      </a:rPr>
                                      <m:t>𝑋</m:t>
                                    </m:r>
                                  </m:e>
                                  <m:e>
                                    <m:r>
                                      <a:rPr lang="en-US" i="1">
                                        <a:latin typeface="Cambria Math" panose="02040503050406030204" pitchFamily="18" charset="0"/>
                                      </a:rPr>
                                      <m:t>𝐷</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𝑋</m:t>
                                        </m:r>
                                      </m:sub>
                                    </m:sSub>
                                  </m:e>
                                </m:d>
                              </m:e>
                            </m:func>
                          </m:e>
                        </m:func>
                      </m:e>
                    </m:func>
                    <m:r>
                      <a:rPr lang="en-US" i="1">
                        <a:latin typeface="Cambria Math" panose="02040503050406030204" pitchFamily="18" charset="0"/>
                      </a:rPr>
                      <m:t> −</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e>
                        </m:d>
                      </m:e>
                      <m:sub>
                        <m:r>
                          <a:rPr lang="en-US" i="1">
                            <a:latin typeface="Cambria Math" panose="02040503050406030204" pitchFamily="18" charset="0"/>
                          </a:rPr>
                          <m:t>0</m:t>
                        </m:r>
                      </m:sub>
                    </m:sSub>
                    <m:r>
                      <a:rPr lang="en-US" i="1">
                        <a:latin typeface="Cambria Math" panose="02040503050406030204" pitchFamily="18" charset="0"/>
                      </a:rPr>
                      <m:t>}</m:t>
                    </m:r>
                  </m:oMath>
                </a14:m>
                <a:endParaRPr lang="en-US" dirty="0"/>
              </a:p>
              <a:p>
                <a:pPr lvl="2"/>
                <a:r>
                  <a:rPr lang="en-US" dirty="0"/>
                  <a:t>(L</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i="1">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lim>
                        </m:limLow>
                      </m:fNa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i="1">
                                <a:latin typeface="Cambria Math" panose="02040503050406030204" pitchFamily="18" charset="0"/>
                              </a:rPr>
                              <m:t>log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r>
                                      <a:rPr lang="en-US" i="1">
                                        <a:latin typeface="Cambria Math" panose="02040503050406030204" pitchFamily="18" charset="0"/>
                                      </a:rPr>
                                      <m:t>𝑋</m:t>
                                    </m:r>
                                  </m:e>
                                  <m:e>
                                    <m:r>
                                      <a:rPr lang="en-US" i="1">
                                        <a:latin typeface="Cambria Math" panose="02040503050406030204" pitchFamily="18" charset="0"/>
                                      </a:rPr>
                                      <m:t>𝐷</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𝑋</m:t>
                                        </m:r>
                                      </m:sub>
                                    </m:sSub>
                                  </m:e>
                                </m:d>
                              </m:e>
                            </m:func>
                          </m:e>
                        </m:func>
                      </m:e>
                    </m:func>
                    <m:r>
                      <a:rPr lang="en-US" i="1">
                        <a:latin typeface="Cambria Math" panose="02040503050406030204" pitchFamily="18" charset="0"/>
                      </a:rPr>
                      <m:t> }</m:t>
                    </m:r>
                  </m:oMath>
                </a14:m>
                <a:r>
                  <a:rPr lang="en-US" dirty="0"/>
                  <a:t>)</a:t>
                </a:r>
              </a:p>
              <a:p>
                <a:pPr lvl="1"/>
                <a14:m>
                  <m:oMath xmlns:m="http://schemas.openxmlformats.org/officeDocument/2006/math">
                    <m:r>
                      <a:rPr lang="en-US" i="1">
                        <a:latin typeface="Cambria Math" panose="02040503050406030204" pitchFamily="18" charset="0"/>
                      </a:rPr>
                      <m:t>𝐴𝐼𝐶</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𝑥</m:t>
                        </m:r>
                      </m:sub>
                    </m:sSub>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i="1">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lim>
                        </m:limLow>
                      </m:fNa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i="1">
                                <a:latin typeface="Cambria Math" panose="02040503050406030204" pitchFamily="18" charset="0"/>
                              </a:rPr>
                              <m:t>log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sub>
                                          <m:sup/>
                                          <m:e>
                                            <m:r>
                                              <a:rPr lang="en-US" b="0" i="1" smtClean="0">
                                                <a:latin typeface="Cambria Math" panose="02040503050406030204" pitchFamily="18" charset="0"/>
                                              </a:rPr>
                                              <m:t>𝑃𝑟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𝑝</m:t>
                                                </m:r>
                                              </m:e>
                                            </m:d>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𝐷</m:t>
                                                </m:r>
                                              </m:sub>
                                            </m:sSub>
                                            <m:r>
                                              <a:rPr lang="en-US" b="0" i="1" smtClean="0">
                                                <a:latin typeface="Cambria Math" panose="02040503050406030204" pitchFamily="18" charset="0"/>
                                              </a:rPr>
                                              <m:t>]</m:t>
                                            </m:r>
                                          </m:e>
                                        </m:nary>
                                      </m:e>
                                    </m:func>
                                  </m:e>
                                </m:nary>
                              </m:e>
                            </m:func>
                          </m:e>
                        </m:fun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𝐷</m:t>
                                    </m:r>
                                  </m:sub>
                                </m:sSub>
                              </m:e>
                            </m:d>
                          </m:e>
                        </m:func>
                        <m:r>
                          <a:rPr lang="en-US" b="0" i="1" smtClean="0">
                            <a:latin typeface="Cambria Math" panose="02040503050406030204" pitchFamily="18" charset="0"/>
                          </a:rPr>
                          <m:t>𝐷</m:t>
                        </m:r>
                        <m:r>
                          <a:rPr lang="en-US" b="0" i="1" smtClean="0">
                            <a:latin typeface="Cambria Math" panose="02040503050406030204" pitchFamily="18" charset="0"/>
                          </a:rPr>
                          <m:t>]</m:t>
                        </m:r>
                      </m:e>
                    </m:func>
                    <m:r>
                      <a:rPr lang="en-US" b="0"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𝐷</m:t>
                                </m:r>
                              </m:sub>
                            </m:sSub>
                          </m:e>
                        </m:d>
                      </m:e>
                      <m:sub>
                        <m:r>
                          <a:rPr lang="en-US" i="1">
                            <a:latin typeface="Cambria Math" panose="02040503050406030204" pitchFamily="18" charset="0"/>
                          </a:rPr>
                          <m:t>0</m:t>
                        </m:r>
                      </m:sub>
                    </m:sSub>
                    <m:r>
                      <a:rPr lang="en-US" i="1">
                        <a:latin typeface="Cambria Math" panose="02040503050406030204" pitchFamily="18" charset="0"/>
                      </a:rPr>
                      <m:t>}</m:t>
                    </m:r>
                  </m:oMath>
                </a14:m>
                <a:endParaRPr lang="en-US" dirty="0"/>
              </a:p>
              <a:p>
                <a:r>
                  <a:rPr lang="en-US" sz="2400" b="1" dirty="0"/>
                  <a:t>How to optimization symbolic AIC</a:t>
                </a:r>
                <a:r>
                  <a:rPr lang="en-US" sz="2400" dirty="0"/>
                  <a:t>?</a:t>
                </a:r>
              </a:p>
              <a:p>
                <a:pPr lvl="1"/>
                <a:r>
                  <a:rPr lang="en-US" sz="2000" dirty="0"/>
                  <a:t>Searching locally through the space of DSL, proposing small changes to D until AIC (eq 3) increases</a:t>
                </a:r>
              </a:p>
              <a:p>
                <a:pPr lvl="1"/>
                <a:r>
                  <a:rPr lang="en-US" sz="2000" dirty="0"/>
                  <a:t>Search moves by introduction new lambda expressions into the DSL</a:t>
                </a:r>
              </a:p>
              <a:p>
                <a:pPr lvl="1"/>
                <a:r>
                  <a:rPr lang="en-US" sz="2000" dirty="0"/>
                  <a:t>New expressions proposed by extracting fragment of programs already in the frontier </a:t>
                </a:r>
              </a:p>
              <a:p>
                <a:r>
                  <a:rPr lang="en-US" sz="2400" dirty="0"/>
                  <a:t>Remark: this does not just add new subexpressions but instead extract fragments that unify with programs in the frontier (Q: what does this formally mean?)</a:t>
                </a:r>
              </a:p>
              <a:p>
                <a:r>
                  <a:rPr lang="en-US" sz="2400" dirty="0"/>
                  <a:t>Priors: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𝐷</m:t>
                            </m:r>
                          </m:e>
                        </m:d>
                      </m:e>
                    </m:func>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exp</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nary>
                      <m:naryPr>
                        <m:chr m:val="∑"/>
                        <m:supHide m:val="on"/>
                        <m:ctrlPr>
                          <a:rPr lang="en-US" sz="2400" b="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sub>
                      <m:sup/>
                      <m:e>
                        <m:r>
                          <a:rPr lang="en-US" sz="2400" b="0" i="1" smtClean="0">
                            <a:latin typeface="Cambria Math" panose="02040503050406030204" pitchFamily="18" charset="0"/>
                            <a:ea typeface="Cambria Math" panose="02040503050406030204" pitchFamily="18" charset="0"/>
                          </a:rPr>
                          <m:t>𝑠𝑦𝑛𝑡𝑎𝑥</m:t>
                        </m:r>
                        <m:r>
                          <a:rPr lang="en-US" sz="2400" b="0" i="1" smtClean="0">
                            <a:latin typeface="Cambria Math" panose="02040503050406030204" pitchFamily="18" charset="0"/>
                            <a:ea typeface="Cambria Math" panose="02040503050406030204" pitchFamily="18" charset="0"/>
                          </a:rPr>
                          <m:t>_</m:t>
                        </m:r>
                        <m:r>
                          <a:rPr lang="en-US" sz="2400" b="0" i="1" smtClean="0">
                            <a:latin typeface="Cambria Math" panose="02040503050406030204" pitchFamily="18" charset="0"/>
                            <a:ea typeface="Cambria Math" panose="02040503050406030204" pitchFamily="18" charset="0"/>
                          </a:rPr>
                          <m:t>𝑡𝑟𝑒𝑒</m:t>
                        </m:r>
                        <m:r>
                          <a:rPr lang="en-US" sz="2400" b="0" i="1" smtClean="0">
                            <a:latin typeface="Cambria Math" panose="02040503050406030204" pitchFamily="18" charset="0"/>
                            <a:ea typeface="Cambria Math" panose="02040503050406030204" pitchFamily="18" charset="0"/>
                          </a:rPr>
                          <m:t>_</m:t>
                        </m:r>
                        <m:r>
                          <a:rPr lang="en-US" sz="2400" b="0" i="1" smtClean="0">
                            <a:latin typeface="Cambria Math" panose="02040503050406030204" pitchFamily="18" charset="0"/>
                            <a:ea typeface="Cambria Math" panose="02040503050406030204" pitchFamily="18" charset="0"/>
                          </a:rPr>
                          <m:t>𝑠𝑖𝑧𝑒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e>
                    </m:nary>
                  </m:oMath>
                </a14:m>
                <a:r>
                  <a:rPr lang="en-US" sz="2400" dirty="0"/>
                  <a:t> and </a:t>
                </a:r>
                <a14:m>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𝐷</m:t>
                            </m:r>
                          </m:e>
                        </m:d>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b="0" i="1" smtClean="0">
                        <a:latin typeface="Cambria Math" panose="02040503050406030204" pitchFamily="18" charset="0"/>
                      </a:rPr>
                      <m:t>𝑆𝑦𝑚𝑚𝑒𝑡𝑟𝑖𝑐</m:t>
                    </m:r>
                    <m:r>
                      <a:rPr lang="en-US" sz="2400" b="0" i="1" smtClean="0">
                        <a:latin typeface="Cambria Math" panose="02040503050406030204" pitchFamily="18" charset="0"/>
                      </a:rPr>
                      <m:t> </m:t>
                    </m:r>
                    <m:r>
                      <a:rPr lang="en-US" sz="2400" b="0" i="1" smtClean="0">
                        <a:latin typeface="Cambria Math" panose="02040503050406030204" pitchFamily="18" charset="0"/>
                      </a:rPr>
                      <m:t>𝐷𝑖𝑟𝑖𝑐h𝑙𝑒𝑡</m:t>
                    </m:r>
                  </m:oMath>
                </a14:m>
                <a:endParaRPr lang="en-US" sz="2400" dirty="0"/>
              </a:p>
            </p:txBody>
          </p:sp>
        </mc:Choice>
        <mc:Fallback xmlns="">
          <p:sp>
            <p:nvSpPr>
              <p:cNvPr id="3" name="Content Placeholder 2">
                <a:extLst>
                  <a:ext uri="{FF2B5EF4-FFF2-40B4-BE49-F238E27FC236}">
                    <a16:creationId xmlns:a16="http://schemas.microsoft.com/office/drawing/2014/main" id="{A38B1B32-10D1-3E49-B4F3-F701DE8E70A1}"/>
                  </a:ext>
                </a:extLst>
              </p:cNvPr>
              <p:cNvSpPr>
                <a:spLocks noGrp="1" noRot="1" noChangeAspect="1" noMove="1" noResize="1" noEditPoints="1" noAdjustHandles="1" noChangeArrowheads="1" noChangeShapeType="1" noTextEdit="1"/>
              </p:cNvSpPr>
              <p:nvPr>
                <p:ph idx="1"/>
              </p:nvPr>
            </p:nvSpPr>
            <p:spPr>
              <a:xfrm>
                <a:off x="6948" y="810228"/>
                <a:ext cx="12178101" cy="6047771"/>
              </a:xfrm>
              <a:blipFill>
                <a:blip r:embed="rId3"/>
                <a:stretch>
                  <a:fillRect l="-521" t="-4612" b="-1048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965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0" y="321734"/>
            <a:ext cx="12192000" cy="1135737"/>
          </a:xfrm>
        </p:spPr>
        <p:txBody>
          <a:bodyPr>
            <a:normAutofit/>
          </a:bodyPr>
          <a:lstStyle/>
          <a:p>
            <a:r>
              <a:rPr lang="en-US" sz="3600" dirty="0"/>
              <a:t>Compress (3): Learn DSL D -- compresses programs in frontier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0" y="1782980"/>
                <a:ext cx="12192000" cy="5075019"/>
              </a:xfrm>
            </p:spPr>
            <p:txBody>
              <a:bodyPr>
                <a:normAutofit/>
              </a:bodyPr>
              <a:lstStyle/>
              <a:p>
                <a14:m>
                  <m:oMath xmlns:m="http://schemas.openxmlformats.org/officeDocument/2006/math">
                    <m:r>
                      <a:rPr lang="en-US" sz="2000" b="1" i="1">
                        <a:latin typeface="Cambria Math" panose="02040503050406030204" pitchFamily="18" charset="0"/>
                      </a:rPr>
                      <m:t>𝑬</m:t>
                    </m:r>
                    <m:sSup>
                      <m:sSupPr>
                        <m:ctrlPr>
                          <a:rPr lang="en-US" sz="2000" b="1" i="1">
                            <a:latin typeface="Cambria Math" panose="02040503050406030204" pitchFamily="18" charset="0"/>
                          </a:rPr>
                        </m:ctrlPr>
                      </m:sSupPr>
                      <m:e>
                        <m:r>
                          <a:rPr lang="en-US" sz="2000" b="1" i="1">
                            <a:latin typeface="Cambria Math" panose="02040503050406030204" pitchFamily="18" charset="0"/>
                          </a:rPr>
                          <m:t>𝑪</m:t>
                        </m:r>
                      </m:e>
                      <m:sup>
                        <m:r>
                          <a:rPr lang="en-US" sz="2000" b="1" i="1">
                            <a:latin typeface="Cambria Math" panose="02040503050406030204" pitchFamily="18" charset="0"/>
                          </a:rPr>
                          <m:t>𝟐</m:t>
                        </m:r>
                      </m:sup>
                    </m:sSup>
                  </m:oMath>
                </a14:m>
                <a:r>
                  <a:rPr lang="en-US" sz="2000" dirty="0"/>
                  <a:t> obtains new DSL with a “brand new” generator (PCFG) </a:t>
                </a:r>
                <a:r>
                  <a:rPr lang="en-US" sz="2000" dirty="0" err="1"/>
                  <a:t>s.t.</a:t>
                </a:r>
                <a:r>
                  <a:rPr lang="en-US" sz="2000" dirty="0"/>
                  <a:t> </a:t>
                </a:r>
              </a:p>
              <a:p>
                <a:pPr lvl="1"/>
                <a:r>
                  <a:rPr lang="en-US" sz="1600" dirty="0"/>
                  <a:t>1. Generative model dreams new data inspired from current real data/tasks (in an approximate Bayesian MAP way)</a:t>
                </a:r>
              </a:p>
              <a:p>
                <a:pPr lvl="1"/>
                <a:r>
                  <a:rPr lang="en-US" sz="1600" dirty="0"/>
                  <a:t>2. Get a compressed DSL that also is inspired from current real data/task (in an approximate Bayesian MAP way)</a:t>
                </a:r>
              </a:p>
              <a:p>
                <a:r>
                  <a:rPr lang="en-US" sz="2000" b="1" dirty="0"/>
                  <a:t>Summary </a:t>
                </a:r>
                <a14:m>
                  <m:oMath xmlns:m="http://schemas.openxmlformats.org/officeDocument/2006/math">
                    <m:r>
                      <a:rPr lang="en-US" sz="2000" b="1" i="1" smtClean="0">
                        <a:latin typeface="Cambria Math" panose="02040503050406030204" pitchFamily="18" charset="0"/>
                      </a:rPr>
                      <m:t>𝑬</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𝑪</m:t>
                        </m:r>
                      </m:e>
                      <m:sup>
                        <m:r>
                          <a:rPr lang="en-US" sz="2000" b="1" i="1" smtClean="0">
                            <a:latin typeface="Cambria Math" panose="02040503050406030204" pitchFamily="18" charset="0"/>
                          </a:rPr>
                          <m:t>𝟐</m:t>
                        </m:r>
                      </m:sup>
                    </m:sSup>
                  </m:oMath>
                </a14:m>
                <a:r>
                  <a:rPr lang="en-US" sz="2000" b="1" dirty="0"/>
                  <a:t>’s Compression:</a:t>
                </a:r>
              </a:p>
              <a:p>
                <a:pPr lvl="1"/>
                <a14:m>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𝑫</m:t>
                        </m:r>
                      </m:e>
                      <m:sup>
                        <m:r>
                          <a:rPr lang="en-US" sz="1600" b="1" i="1" smtClean="0">
                            <a:latin typeface="Cambria Math" panose="02040503050406030204" pitchFamily="18" charset="0"/>
                          </a:rPr>
                          <m:t>&lt;</m:t>
                        </m:r>
                        <m:r>
                          <a:rPr lang="en-US" sz="1600" b="1" i="1" smtClean="0">
                            <a:latin typeface="Cambria Math" panose="02040503050406030204" pitchFamily="18" charset="0"/>
                          </a:rPr>
                          <m:t>𝒕</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&gt;</m:t>
                        </m:r>
                      </m:sup>
                    </m:sSup>
                    <m:r>
                      <a:rPr lang="en-US" sz="1600" b="1" i="1" smtClean="0">
                        <a:latin typeface="Cambria Math" panose="02040503050406030204" pitchFamily="18" charset="0"/>
                      </a:rPr>
                      <m:t>=</m:t>
                    </m:r>
                    <m:r>
                      <a:rPr lang="en-US" sz="1600" b="1" i="1" smtClean="0">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𝑫</m:t>
                        </m:r>
                        <m:r>
                          <a:rPr lang="en-US" sz="1600" b="1" i="1" smtClean="0">
                            <a:latin typeface="Cambria Math" panose="02040503050406030204" pitchFamily="18" charset="0"/>
                          </a:rPr>
                          <m:t>∈</m:t>
                        </m:r>
                        <m:r>
                          <a:rPr lang="en-US" sz="1600" b="1" i="1" smtClean="0">
                            <a:latin typeface="Cambria Math" panose="02040503050406030204" pitchFamily="18" charset="0"/>
                          </a:rPr>
                          <m:t>𝑫𝑺𝑳𝒔</m:t>
                        </m:r>
                      </m:sub>
                    </m:sSub>
                    <m:r>
                      <a:rPr lang="en-US" sz="1600" b="1" i="1" smtClean="0">
                        <a:latin typeface="Cambria Math" panose="02040503050406030204" pitchFamily="18" charset="0"/>
                      </a:rPr>
                      <m:t>{</m:t>
                    </m:r>
                    <m:r>
                      <a:rPr lang="en-US" sz="1600" b="1" i="1" smtClean="0">
                        <a:latin typeface="Cambria Math" panose="02040503050406030204" pitchFamily="18" charset="0"/>
                      </a:rPr>
                      <m:t>𝑨𝑰</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𝑪</m:t>
                        </m:r>
                      </m:e>
                      <m:sup>
                        <m:r>
                          <a:rPr lang="en-US" sz="1600" b="1" i="1" smtClean="0">
                            <a:latin typeface="Cambria Math" panose="02040503050406030204" pitchFamily="18" charset="0"/>
                          </a:rPr>
                          <m:t>′</m:t>
                        </m:r>
                      </m:sup>
                    </m:sSup>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𝑫</m:t>
                        </m:r>
                      </m:e>
                      <m:e>
                        <m:r>
                          <a:rPr lang="en-US" sz="1600" b="1" i="1" smtClean="0">
                            <a:latin typeface="Cambria Math" panose="02040503050406030204" pitchFamily="18" charset="0"/>
                          </a:rPr>
                          <m:t>𝑿</m:t>
                        </m:r>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𝑿</m:t>
                            </m:r>
                          </m:sub>
                        </m:sSub>
                      </m:e>
                    </m:d>
                    <m:r>
                      <a:rPr lang="en-US" sz="1600" b="1" i="1" smtClean="0">
                        <a:latin typeface="Cambria Math" panose="02040503050406030204" pitchFamily="18" charset="0"/>
                      </a:rPr>
                      <m:t>} ≈</m:t>
                    </m:r>
                    <m:r>
                      <a:rPr lang="en-US" sz="1600" b="1" i="1" smtClean="0">
                        <a:latin typeface="Cambria Math" panose="02040503050406030204" pitchFamily="18" charset="0"/>
                      </a:rPr>
                      <m:t>𝒂𝒓𝒈𝒎𝒂</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𝑫</m:t>
                        </m:r>
                        <m:r>
                          <a:rPr lang="en-US" sz="1600" b="1" i="1" smtClean="0">
                            <a:latin typeface="Cambria Math" panose="02040503050406030204" pitchFamily="18" charset="0"/>
                          </a:rPr>
                          <m:t>∈</m:t>
                        </m:r>
                        <m:r>
                          <a:rPr lang="en-US" sz="1600" b="1" i="1" smtClean="0">
                            <a:latin typeface="Cambria Math" panose="02040503050406030204" pitchFamily="18" charset="0"/>
                          </a:rPr>
                          <m:t>𝑫𝑺𝑳𝒔</m:t>
                        </m:r>
                      </m:sub>
                    </m:sSub>
                    <m:d>
                      <m:dPr>
                        <m:begChr m:val="{"/>
                        <m:endChr m:val="}"/>
                        <m:ctrlPr>
                          <a:rPr lang="en-US" sz="1600" b="1" i="1" smtClean="0">
                            <a:latin typeface="Cambria Math" panose="02040503050406030204" pitchFamily="18" charset="0"/>
                          </a:rPr>
                        </m:ctrlPr>
                      </m:dPr>
                      <m:e>
                        <m:nary>
                          <m:naryPr>
                            <m:limLoc m:val="undOvr"/>
                            <m:subHide m:val="on"/>
                            <m:supHide m:val="on"/>
                            <m:ctrlPr>
                              <a:rPr lang="en-US" sz="1600" b="1" i="1" smtClean="0">
                                <a:latin typeface="Cambria Math" panose="02040503050406030204" pitchFamily="18" charset="0"/>
                              </a:rPr>
                            </m:ctrlPr>
                          </m:naryPr>
                          <m:sub/>
                          <m:sup/>
                          <m:e>
                            <m:func>
                              <m:funcPr>
                                <m:ctrlPr>
                                  <a:rPr lang="en-US" sz="1600" b="1" i="1">
                                    <a:latin typeface="Cambria Math" panose="02040503050406030204" pitchFamily="18" charset="0"/>
                                  </a:rPr>
                                </m:ctrlPr>
                              </m:funcPr>
                              <m:fName>
                                <m:r>
                                  <a:rPr lang="en-US" sz="1600" b="1" i="1" smtClean="0">
                                    <a:latin typeface="Cambria Math" panose="02040503050406030204" pitchFamily="18" charset="0"/>
                                  </a:rPr>
                                  <m:t>𝐏𝐫</m:t>
                                </m:r>
                              </m:fName>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𝑿</m:t>
                                    </m:r>
                                  </m:e>
                                  <m:e>
                                    <m:r>
                                      <a:rPr lang="en-US" sz="1600" b="1" i="1" smtClean="0">
                                        <a:latin typeface="Cambria Math" panose="02040503050406030204" pitchFamily="18" charset="0"/>
                                      </a:rPr>
                                      <m:t>𝑫</m:t>
                                    </m:r>
                                    <m:r>
                                      <a:rPr lang="en-US" sz="1600" b="1" i="1" smtClean="0">
                                        <a:latin typeface="Cambria Math" panose="02040503050406030204" pitchFamily="18" charset="0"/>
                                      </a:rPr>
                                      <m:t>, </m:t>
                                    </m:r>
                                    <m:r>
                                      <a:rPr lang="en-US" sz="1600" b="1" i="1" smtClean="0">
                                        <a:latin typeface="Cambria Math" panose="02040503050406030204" pitchFamily="18" charset="0"/>
                                      </a:rPr>
                                      <m:t>𝑿</m:t>
                                    </m:r>
                                  </m:e>
                                </m:d>
                              </m:e>
                            </m:func>
                            <m:r>
                              <a:rPr lang="en-US" sz="1600" b="1" i="1" smtClean="0">
                                <a:latin typeface="Cambria Math" panose="02040503050406030204" pitchFamily="18" charset="0"/>
                              </a:rPr>
                              <m:t> </m:t>
                            </m:r>
                            <m:r>
                              <a:rPr lang="en-US" sz="1600" b="1" i="1" smtClean="0">
                                <a:latin typeface="Cambria Math" panose="02040503050406030204" pitchFamily="18" charset="0"/>
                              </a:rPr>
                              <m:t>𝒅</m:t>
                            </m:r>
                            <m:r>
                              <a:rPr lang="en-US" sz="1600" b="1" i="1" smtClean="0">
                                <a:latin typeface="Cambria Math" panose="02040503050406030204" pitchFamily="18" charset="0"/>
                              </a:rPr>
                              <m:t>𝜽</m:t>
                            </m:r>
                          </m:e>
                        </m:nary>
                      </m:e>
                    </m:d>
                    <m:r>
                      <a:rPr lang="en-US" sz="1600" b="1" i="1" smtClean="0">
                        <a:latin typeface="Cambria Math" panose="02040503050406030204" pitchFamily="18" charset="0"/>
                      </a:rPr>
                      <m:t> </m:t>
                    </m:r>
                  </m:oMath>
                </a14:m>
                <a:endParaRPr lang="en-US" sz="1600" b="1" dirty="0"/>
              </a:p>
              <a:p>
                <a:pPr lvl="1"/>
                <a14:m>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𝜽</m:t>
                        </m:r>
                      </m:e>
                      <m:sub>
                        <m:r>
                          <a:rPr lang="en-US" sz="1600" b="1" i="1" smtClean="0">
                            <a:latin typeface="Cambria Math" panose="02040503050406030204" pitchFamily="18" charset="0"/>
                          </a:rPr>
                          <m:t>𝑫</m:t>
                        </m:r>
                      </m:sub>
                      <m:sup>
                        <m:r>
                          <a:rPr lang="en-US" sz="1600" b="1" i="1" smtClean="0">
                            <a:latin typeface="Cambria Math" panose="02040503050406030204" pitchFamily="18" charset="0"/>
                          </a:rPr>
                          <m:t>&lt;</m:t>
                        </m:r>
                        <m:r>
                          <a:rPr lang="en-US" sz="1600" b="1" i="1" smtClean="0">
                            <a:latin typeface="Cambria Math" panose="02040503050406030204" pitchFamily="18" charset="0"/>
                          </a:rPr>
                          <m:t>𝒕</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&gt;</m:t>
                        </m:r>
                      </m:sup>
                    </m:sSubSup>
                    <m:r>
                      <a:rPr lang="en-US" sz="1600" b="1" i="1" smtClean="0">
                        <a:latin typeface="Cambria Math" panose="02040503050406030204" pitchFamily="18" charset="0"/>
                      </a:rPr>
                      <m:t>  </m:t>
                    </m:r>
                    <m:r>
                      <a:rPr lang="en-US" sz="1600" b="1" i="1" smtClean="0">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𝜽</m:t>
                        </m:r>
                        <m:r>
                          <a:rPr lang="en-US" sz="1600" b="1" i="1" smtClean="0">
                            <a:latin typeface="Cambria Math" panose="02040503050406030204" pitchFamily="18" charset="0"/>
                          </a:rPr>
                          <m:t>∈</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𝑹</m:t>
                            </m:r>
                          </m:e>
                          <m:sup>
                            <m:d>
                              <m:dPr>
                                <m:begChr m:val="|"/>
                                <m:endChr m:val="|"/>
                                <m:ctrlPr>
                                  <a:rPr lang="en-US" sz="1600" b="1" i="1" smtClean="0">
                                    <a:latin typeface="Cambria Math" panose="02040503050406030204" pitchFamily="18" charset="0"/>
                                  </a:rPr>
                                </m:ctrlPr>
                              </m:dPr>
                              <m:e>
                                <m:r>
                                  <a:rPr lang="en-US" sz="1600" b="1" i="1" smtClean="0">
                                    <a:latin typeface="Cambria Math" panose="02040503050406030204" pitchFamily="18" charset="0"/>
                                  </a:rPr>
                                  <m:t>𝑫</m:t>
                                </m:r>
                              </m:e>
                            </m:d>
                            <m:r>
                              <a:rPr lang="en-US" sz="1600" b="1" i="1" smtClean="0">
                                <a:latin typeface="Cambria Math" panose="02040503050406030204" pitchFamily="18" charset="0"/>
                              </a:rPr>
                              <m:t>+</m:t>
                            </m:r>
                            <m:r>
                              <a:rPr lang="en-US" sz="1600" b="1" i="1" smtClean="0">
                                <a:latin typeface="Cambria Math" panose="02040503050406030204" pitchFamily="18" charset="0"/>
                              </a:rPr>
                              <m:t>𝟏</m:t>
                            </m:r>
                          </m:sup>
                        </m:sSup>
                      </m:sub>
                    </m:sSub>
                    <m:r>
                      <a:rPr lang="en-US" sz="1600" b="1" i="1" smtClean="0">
                        <a:latin typeface="Cambria Math" panose="02040503050406030204" pitchFamily="18" charset="0"/>
                      </a:rPr>
                      <m:t> {</m:t>
                    </m:r>
                    <m:r>
                      <a:rPr lang="en-US" sz="1600" b="1" i="1" smtClean="0">
                        <a:latin typeface="Cambria Math" panose="02040503050406030204" pitchFamily="18" charset="0"/>
                      </a:rPr>
                      <m:t>𝑨𝑰</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𝑪</m:t>
                        </m:r>
                      </m:e>
                      <m:sup>
                        <m:r>
                          <a:rPr lang="en-US" sz="1600" b="1" i="1" smtClean="0">
                            <a:latin typeface="Cambria Math" panose="02040503050406030204" pitchFamily="18" charset="0"/>
                          </a:rPr>
                          <m:t>′</m:t>
                        </m:r>
                      </m:sup>
                    </m:sSup>
                    <m:d>
                      <m:dPr>
                        <m:endChr m:val="|"/>
                        <m:ctrlPr>
                          <a:rPr lang="en-US" sz="1600" b="1"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𝑫</m:t>
                            </m:r>
                          </m:sub>
                        </m:sSub>
                      </m:e>
                    </m:d>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𝑫</m:t>
                        </m:r>
                      </m:e>
                      <m:sup>
                        <m:r>
                          <a:rPr lang="en-US" sz="1600" b="1" i="1" smtClean="0">
                            <a:latin typeface="Cambria Math" panose="02040503050406030204" pitchFamily="18" charset="0"/>
                          </a:rPr>
                          <m:t>&lt;</m:t>
                        </m:r>
                        <m:r>
                          <a:rPr lang="en-US" sz="1600" b="1" i="1" smtClean="0">
                            <a:latin typeface="Cambria Math" panose="02040503050406030204" pitchFamily="18" charset="0"/>
                          </a:rPr>
                          <m:t>𝒕</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&gt;</m:t>
                        </m:r>
                      </m:sup>
                    </m:sSup>
                    <m:r>
                      <a:rPr lang="en-US" sz="1600" b="1" i="1" smtClean="0">
                        <a:latin typeface="Cambria Math" panose="02040503050406030204" pitchFamily="18" charset="0"/>
                      </a:rPr>
                      <m:t>, </m:t>
                    </m:r>
                    <m:r>
                      <a:rPr lang="en-US" sz="1600" b="1" i="1" smtClean="0">
                        <a:latin typeface="Cambria Math" panose="02040503050406030204" pitchFamily="18" charset="0"/>
                      </a:rPr>
                      <m:t>𝑿</m:t>
                    </m:r>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𝑿</m:t>
                        </m:r>
                      </m:sub>
                    </m:sSub>
                    <m:r>
                      <a:rPr lang="en-US" sz="1600" b="1" i="1" smtClean="0">
                        <a:latin typeface="Cambria Math" panose="02040503050406030204" pitchFamily="18" charset="0"/>
                      </a:rPr>
                      <m:t>)}≈</m:t>
                    </m:r>
                    <m:r>
                      <a:rPr lang="en-US" sz="1600" b="1" i="1" smtClean="0">
                        <a:latin typeface="Cambria Math" panose="02040503050406030204" pitchFamily="18" charset="0"/>
                      </a:rPr>
                      <m:t>𝒂𝒓𝒈𝒎𝒂</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𝑫</m:t>
                        </m:r>
                        <m:r>
                          <a:rPr lang="en-US" sz="1600" b="1" i="1" smtClean="0">
                            <a:latin typeface="Cambria Math" panose="02040503050406030204" pitchFamily="18" charset="0"/>
                          </a:rPr>
                          <m:t>∈</m:t>
                        </m:r>
                        <m:r>
                          <a:rPr lang="en-US" sz="1600" b="1" i="1" smtClean="0">
                            <a:latin typeface="Cambria Math" panose="02040503050406030204" pitchFamily="18" charset="0"/>
                          </a:rPr>
                          <m:t>𝑫𝑺𝑳𝒔</m:t>
                        </m:r>
                      </m:sub>
                    </m:sSub>
                    <m:d>
                      <m:dPr>
                        <m:begChr m:val="{"/>
                        <m:endChr m:val="}"/>
                        <m:ctrlPr>
                          <a:rPr lang="en-US" sz="1600" b="1" i="1">
                            <a:latin typeface="Cambria Math" panose="02040503050406030204" pitchFamily="18" charset="0"/>
                          </a:rPr>
                        </m:ctrlPr>
                      </m:dPr>
                      <m:e>
                        <m:nary>
                          <m:naryPr>
                            <m:limLoc m:val="undOvr"/>
                            <m:subHide m:val="on"/>
                            <m:supHide m:val="on"/>
                            <m:ctrlPr>
                              <a:rPr lang="en-US" sz="1600" b="1" i="1">
                                <a:latin typeface="Cambria Math" panose="02040503050406030204" pitchFamily="18" charset="0"/>
                              </a:rPr>
                            </m:ctrlPr>
                          </m:naryPr>
                          <m:sub/>
                          <m:sup/>
                          <m:e>
                            <m:func>
                              <m:funcPr>
                                <m:ctrlPr>
                                  <a:rPr lang="en-US" sz="1600" b="1" i="1">
                                    <a:latin typeface="Cambria Math" panose="02040503050406030204" pitchFamily="18" charset="0"/>
                                  </a:rPr>
                                </m:ctrlPr>
                              </m:funcPr>
                              <m:fName>
                                <m:r>
                                  <a:rPr lang="en-US" sz="1600" b="1" i="1" smtClean="0">
                                    <a:latin typeface="Cambria Math" panose="02040503050406030204" pitchFamily="18" charset="0"/>
                                  </a:rPr>
                                  <m:t>𝐏𝐫</m:t>
                                </m:r>
                              </m:fName>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𝑿</m:t>
                                    </m:r>
                                  </m:e>
                                  <m:e>
                                    <m:r>
                                      <a:rPr lang="en-US" sz="1600" b="1" i="1" smtClean="0">
                                        <a:latin typeface="Cambria Math" panose="02040503050406030204" pitchFamily="18" charset="0"/>
                                      </a:rPr>
                                      <m:t>𝑫</m:t>
                                    </m:r>
                                    <m:r>
                                      <a:rPr lang="en-US" sz="1600" b="1" i="1" smtClean="0">
                                        <a:latin typeface="Cambria Math" panose="02040503050406030204" pitchFamily="18" charset="0"/>
                                      </a:rPr>
                                      <m:t>, </m:t>
                                    </m:r>
                                    <m:r>
                                      <a:rPr lang="en-US" sz="1600" b="1" i="1" smtClean="0">
                                        <a:latin typeface="Cambria Math" panose="02040503050406030204" pitchFamily="18" charset="0"/>
                                      </a:rPr>
                                      <m:t>𝑿</m:t>
                                    </m:r>
                                  </m:e>
                                </m:d>
                              </m:e>
                            </m:func>
                            <m:r>
                              <a:rPr lang="en-US" sz="1600" b="1" i="1" smtClean="0">
                                <a:latin typeface="Cambria Math" panose="02040503050406030204" pitchFamily="18" charset="0"/>
                              </a:rPr>
                              <m:t> </m:t>
                            </m:r>
                            <m:r>
                              <a:rPr lang="en-US" sz="1600" b="1" i="1" smtClean="0">
                                <a:latin typeface="Cambria Math" panose="02040503050406030204" pitchFamily="18" charset="0"/>
                              </a:rPr>
                              <m:t>𝒅</m:t>
                            </m:r>
                            <m:r>
                              <a:rPr lang="en-US" sz="1600" b="1" i="1" smtClean="0">
                                <a:latin typeface="Cambria Math" panose="02040503050406030204" pitchFamily="18" charset="0"/>
                              </a:rPr>
                              <m:t>𝜽</m:t>
                            </m:r>
                          </m:e>
                        </m:nary>
                      </m:e>
                    </m:d>
                  </m:oMath>
                </a14:m>
                <a:endParaRPr lang="en-US" sz="1600" b="1" dirty="0"/>
              </a:p>
              <a:p>
                <a:r>
                  <a:rPr lang="en-US" sz="2000" dirty="0"/>
                  <a:t>Where</a:t>
                </a:r>
              </a:p>
              <a:p>
                <a:pPr lvl="1"/>
                <a14:m>
                  <m:oMath xmlns:m="http://schemas.openxmlformats.org/officeDocument/2006/math">
                    <m:r>
                      <a:rPr lang="en-US" sz="1600" b="0" i="1" smtClean="0">
                        <a:latin typeface="Cambria Math" panose="02040503050406030204" pitchFamily="18" charset="0"/>
                      </a:rPr>
                      <m:t>𝐴𝐼</m:t>
                    </m:r>
                    <m:sSup>
                      <m:sSupPr>
                        <m:ctrlPr>
                          <a:rPr lang="en-US" sz="1600" i="1">
                            <a:latin typeface="Cambria Math" panose="02040503050406030204" pitchFamily="18" charset="0"/>
                          </a:rPr>
                        </m:ctrlPr>
                      </m:sSupPr>
                      <m:e>
                        <m:r>
                          <a:rPr lang="en-US" sz="1600" b="0" i="1">
                            <a:latin typeface="Cambria Math" panose="02040503050406030204" pitchFamily="18" charset="0"/>
                          </a:rPr>
                          <m:t>𝐶</m:t>
                        </m:r>
                      </m:e>
                      <m:sup>
                        <m:r>
                          <a:rPr lang="en-US" sz="1600" b="0" i="1">
                            <a:latin typeface="Cambria Math" panose="02040503050406030204" pitchFamily="18" charset="0"/>
                          </a:rPr>
                          <m:t>′</m:t>
                        </m:r>
                      </m:sup>
                    </m:sSup>
                    <m:r>
                      <a:rPr lang="en-US" sz="1600" b="0" i="1">
                        <a:latin typeface="Cambria Math" panose="02040503050406030204" pitchFamily="18" charset="0"/>
                      </a:rPr>
                      <m:t>(</m:t>
                    </m:r>
                    <m:r>
                      <a:rPr lang="en-US" sz="1600" b="0" i="1">
                        <a:latin typeface="Cambria Math" panose="02040503050406030204" pitchFamily="18" charset="0"/>
                      </a:rPr>
                      <m:t>𝐷</m:t>
                    </m:r>
                    <m:r>
                      <a:rPr lang="en-US" sz="1600" b="0" i="1">
                        <a:latin typeface="Cambria Math" panose="02040503050406030204" pitchFamily="18" charset="0"/>
                      </a:rPr>
                      <m:t>|</m:t>
                    </m:r>
                    <m:sSub>
                      <m:sSubPr>
                        <m:ctrlPr>
                          <a:rPr lang="en-US" sz="1600" i="1">
                            <a:latin typeface="Cambria Math" panose="02040503050406030204" pitchFamily="18" charset="0"/>
                          </a:rPr>
                        </m:ctrlPr>
                      </m:sSubPr>
                      <m:e>
                        <m:r>
                          <a:rPr lang="en-US" sz="1600" b="0" i="1">
                            <a:latin typeface="Cambria Math" panose="02040503050406030204" pitchFamily="18" charset="0"/>
                          </a:rPr>
                          <m:t>𝐹</m:t>
                        </m:r>
                      </m:e>
                      <m:sub>
                        <m:r>
                          <a:rPr lang="en-US" sz="1600" b="0" i="1">
                            <a:latin typeface="Cambria Math" panose="02040503050406030204" pitchFamily="18" charset="0"/>
                          </a:rPr>
                          <m:t>𝑥</m:t>
                        </m:r>
                      </m:sub>
                    </m:sSub>
                    <m:r>
                      <a:rPr lang="en-US" sz="1600" b="0" i="1">
                        <a:latin typeface="Cambria Math" panose="02040503050406030204" pitchFamily="18" charset="0"/>
                      </a:rPr>
                      <m:t>, </m:t>
                    </m:r>
                    <m:r>
                      <a:rPr lang="en-US" sz="1600" b="0" i="1">
                        <a:latin typeface="Cambria Math" panose="02040503050406030204" pitchFamily="18" charset="0"/>
                      </a:rPr>
                      <m:t>𝑋</m:t>
                    </m:r>
                    <m:r>
                      <a:rPr lang="en-US" sz="1600" b="0" i="1">
                        <a:latin typeface="Cambria Math" panose="02040503050406030204" pitchFamily="18" charset="0"/>
                      </a:rPr>
                      <m:t>)=</m:t>
                    </m:r>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b="0" i="1">
                                <a:latin typeface="Cambria Math" panose="02040503050406030204" pitchFamily="18" charset="0"/>
                              </a:rPr>
                              <m:t>max</m:t>
                            </m:r>
                          </m:e>
                          <m:lim>
                            <m:sSub>
                              <m:sSubPr>
                                <m:ctrlPr>
                                  <a:rPr lang="en-US" sz="1600" i="1">
                                    <a:latin typeface="Cambria Math" panose="02040503050406030204" pitchFamily="18" charset="0"/>
                                  </a:rPr>
                                </m:ctrlPr>
                              </m:sSubPr>
                              <m:e>
                                <m:r>
                                  <a:rPr lang="en-US" sz="1600" b="0" i="1">
                                    <a:latin typeface="Cambria Math" panose="02040503050406030204" pitchFamily="18" charset="0"/>
                                  </a:rPr>
                                  <m:t>𝜃</m:t>
                                </m:r>
                              </m:e>
                              <m:sub>
                                <m:r>
                                  <a:rPr lang="en-US" sz="1600" b="0" i="1">
                                    <a:latin typeface="Cambria Math" panose="02040503050406030204" pitchFamily="18" charset="0"/>
                                  </a:rPr>
                                  <m:t>𝐷</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𝑅</m:t>
                                </m:r>
                              </m:e>
                              <m: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𝐷</m:t>
                                    </m:r>
                                  </m:e>
                                </m:d>
                                <m:r>
                                  <a:rPr lang="en-US" sz="1600" b="0" i="1" smtClean="0">
                                    <a:latin typeface="Cambria Math" panose="02040503050406030204" pitchFamily="18" charset="0"/>
                                  </a:rPr>
                                  <m:t>+1</m:t>
                                </m:r>
                              </m:sup>
                            </m:sSup>
                          </m:lim>
                        </m:limLow>
                      </m:fName>
                      <m:e>
                        <m:r>
                          <a:rPr lang="en-US" sz="1600" b="0" i="1" smtClean="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b="0" i="1">
                                <a:latin typeface="Cambria Math" panose="02040503050406030204" pitchFamily="18" charset="0"/>
                              </a:rPr>
                              <m:t>log</m:t>
                            </m:r>
                          </m:fName>
                          <m:e>
                            <m:r>
                              <m:rPr>
                                <m:sty m:val="p"/>
                              </m:rPr>
                              <a:rPr lang="en-US" sz="1600" b="0" i="1">
                                <a:latin typeface="Cambria Math" panose="02040503050406030204" pitchFamily="18" charset="0"/>
                              </a:rPr>
                              <m:t>P</m:t>
                            </m:r>
                            <m:func>
                              <m:funcPr>
                                <m:ctrlPr>
                                  <a:rPr lang="en-US" sz="1600" i="1">
                                    <a:latin typeface="Cambria Math" panose="02040503050406030204" pitchFamily="18" charset="0"/>
                                  </a:rPr>
                                </m:ctrlPr>
                              </m:funcPr>
                              <m:fName>
                                <m:r>
                                  <m:rPr>
                                    <m:sty m:val="p"/>
                                  </m:rPr>
                                  <a:rPr lang="en-US" sz="1600" b="0" i="1">
                                    <a:latin typeface="Cambria Math" panose="02040503050406030204" pitchFamily="18" charset="0"/>
                                  </a:rPr>
                                  <m:t>r</m:t>
                                </m:r>
                              </m:fName>
                              <m:e>
                                <m:d>
                                  <m:dPr>
                                    <m:begChr m:val="["/>
                                    <m:endChr m:val="]"/>
                                    <m:ctrlPr>
                                      <a:rPr lang="en-US" sz="1600" i="1">
                                        <a:latin typeface="Cambria Math" panose="02040503050406030204" pitchFamily="18" charset="0"/>
                                      </a:rPr>
                                    </m:ctrlPr>
                                  </m:dPr>
                                  <m:e>
                                    <m:r>
                                      <a:rPr lang="en-US" sz="1600" b="0" i="1">
                                        <a:latin typeface="Cambria Math" panose="02040503050406030204" pitchFamily="18" charset="0"/>
                                      </a:rPr>
                                      <m:t>𝑋</m:t>
                                    </m:r>
                                  </m:e>
                                  <m:e>
                                    <m:r>
                                      <a:rPr lang="en-US" sz="1600" b="0" i="1">
                                        <a:latin typeface="Cambria Math" panose="02040503050406030204" pitchFamily="18" charset="0"/>
                                      </a:rPr>
                                      <m:t>𝐷</m:t>
                                    </m:r>
                                    <m:r>
                                      <a:rPr lang="en-US" sz="1600" b="0" i="1">
                                        <a:latin typeface="Cambria Math" panose="02040503050406030204" pitchFamily="18" charset="0"/>
                                      </a:rPr>
                                      <m:t>, </m:t>
                                    </m:r>
                                    <m:sSub>
                                      <m:sSubPr>
                                        <m:ctrlPr>
                                          <a:rPr lang="en-US" sz="1600" i="1">
                                            <a:latin typeface="Cambria Math" panose="02040503050406030204" pitchFamily="18" charset="0"/>
                                          </a:rPr>
                                        </m:ctrlPr>
                                      </m:sSubPr>
                                      <m:e>
                                        <m:r>
                                          <a:rPr lang="en-US" sz="1600" b="0" i="1">
                                            <a:latin typeface="Cambria Math" panose="02040503050406030204" pitchFamily="18" charset="0"/>
                                          </a:rPr>
                                          <m:t>𝜃</m:t>
                                        </m:r>
                                      </m:e>
                                      <m:sub>
                                        <m:r>
                                          <a:rPr lang="en-US" sz="1600" b="0" i="1">
                                            <a:latin typeface="Cambria Math" panose="02040503050406030204" pitchFamily="18" charset="0"/>
                                          </a:rPr>
                                          <m:t>𝐷</m:t>
                                        </m:r>
                                      </m:sub>
                                    </m:sSub>
                                    <m:r>
                                      <a:rPr lang="en-US" sz="1600" b="0" i="1">
                                        <a:latin typeface="Cambria Math" panose="02040503050406030204" pitchFamily="18" charset="0"/>
                                      </a:rPr>
                                      <m:t>, </m:t>
                                    </m:r>
                                    <m:sSub>
                                      <m:sSubPr>
                                        <m:ctrlPr>
                                          <a:rPr lang="en-US" sz="1600" i="1">
                                            <a:latin typeface="Cambria Math" panose="02040503050406030204" pitchFamily="18" charset="0"/>
                                          </a:rPr>
                                        </m:ctrlPr>
                                      </m:sSubPr>
                                      <m:e>
                                        <m:r>
                                          <a:rPr lang="en-US" sz="1600" b="0" i="1">
                                            <a:latin typeface="Cambria Math" panose="02040503050406030204" pitchFamily="18" charset="0"/>
                                          </a:rPr>
                                          <m:t>𝐹</m:t>
                                        </m:r>
                                      </m:e>
                                      <m:sub>
                                        <m:r>
                                          <a:rPr lang="en-US" sz="1600" b="0" i="1">
                                            <a:latin typeface="Cambria Math" panose="02040503050406030204" pitchFamily="18" charset="0"/>
                                          </a:rPr>
                                          <m:t>𝑥</m:t>
                                        </m:r>
                                      </m:sub>
                                    </m:sSub>
                                  </m:e>
                                </m:d>
                              </m:e>
                            </m:func>
                          </m:e>
                        </m:func>
                      </m:e>
                    </m:func>
                    <m:r>
                      <a:rPr lang="en-US" sz="1600" b="0" i="1">
                        <a:latin typeface="Cambria Math" panose="02040503050406030204" pitchFamily="18" charset="0"/>
                      </a:rPr>
                      <m:t>− </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0" i="1">
                                    <a:latin typeface="Cambria Math" panose="02040503050406030204" pitchFamily="18" charset="0"/>
                                  </a:rPr>
                                  <m:t>𝜃</m:t>
                                </m:r>
                              </m:e>
                              <m:sub>
                                <m:r>
                                  <a:rPr lang="en-US" sz="1600" b="0" i="1">
                                    <a:latin typeface="Cambria Math" panose="02040503050406030204" pitchFamily="18" charset="0"/>
                                  </a:rPr>
                                  <m:t>𝐷</m:t>
                                </m:r>
                              </m:sub>
                            </m:sSub>
                          </m:e>
                        </m:d>
                      </m:e>
                      <m:sub>
                        <m:r>
                          <a:rPr lang="en-US" sz="1600" b="0" i="1">
                            <a:latin typeface="Cambria Math" panose="02040503050406030204" pitchFamily="18" charset="0"/>
                          </a:rPr>
                          <m:t>0</m:t>
                        </m:r>
                      </m:sub>
                    </m:sSub>
                    <m:r>
                      <a:rPr lang="en-US" sz="1600" b="0" i="1" smtClean="0">
                        <a:latin typeface="Cambria Math" panose="02040503050406030204" pitchFamily="18" charset="0"/>
                      </a:rPr>
                      <m:t>}</m:t>
                    </m:r>
                    <m:r>
                      <a:rPr lang="en-US" sz="1600" i="1">
                        <a:latin typeface="Cambria Math" panose="02040503050406030204" pitchFamily="18" charset="0"/>
                      </a:rPr>
                      <m:t>=</m:t>
                    </m:r>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i="1">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lim>
                        </m:limLow>
                      </m:fName>
                      <m:e>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1">
                                <a:latin typeface="Cambria Math" panose="02040503050406030204" pitchFamily="18" charset="0"/>
                              </a:rPr>
                              <m:t>log</m:t>
                            </m:r>
                          </m:fName>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𝐷</m:t>
                                    </m:r>
                                  </m:e>
                                </m:d>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𝑋</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𝑝</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𝐹</m:t>
                                                </m:r>
                                              </m:e>
                                              <m:sub>
                                                <m:r>
                                                  <a:rPr lang="en-US" sz="1600" i="1">
                                                    <a:latin typeface="Cambria Math" panose="02040503050406030204" pitchFamily="18" charset="0"/>
                                                  </a:rPr>
                                                  <m:t>𝑥</m:t>
                                                </m:r>
                                              </m:sub>
                                            </m:sSub>
                                          </m:sub>
                                          <m:sup/>
                                          <m:e>
                                            <m:r>
                                              <a:rPr lang="en-US" sz="1600" i="1">
                                                <a:latin typeface="Cambria Math" panose="02040503050406030204" pitchFamily="18" charset="0"/>
                                              </a:rPr>
                                              <m:t>𝑃𝑟</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𝑥</m:t>
                                                </m:r>
                                              </m:e>
                                              <m:e>
                                                <m:r>
                                                  <a:rPr lang="en-US" sz="1600" i="1">
                                                    <a:latin typeface="Cambria Math" panose="02040503050406030204" pitchFamily="18" charset="0"/>
                                                  </a:rPr>
                                                  <m:t>𝑝</m:t>
                                                </m:r>
                                              </m:e>
                                            </m:d>
                                            <m:r>
                                              <m:rPr>
                                                <m:sty m:val="p"/>
                                              </m:rPr>
                                              <a:rPr lang="en-US" sz="1600">
                                                <a:latin typeface="Cambria Math" panose="02040503050406030204" pitchFamily="18" charset="0"/>
                                              </a:rPr>
                                              <m:t>Pr</m:t>
                                            </m:r>
                                            <m:r>
                                              <a:rPr lang="en-US" sz="1600" i="1">
                                                <a:latin typeface="Cambria Math" panose="02040503050406030204" pitchFamily="18" charset="0"/>
                                              </a:rPr>
                                              <m:t>⁡[</m:t>
                                            </m:r>
                                            <m:r>
                                              <a:rPr lang="en-US" sz="1600" i="1">
                                                <a:latin typeface="Cambria Math" panose="02040503050406030204" pitchFamily="18" charset="0"/>
                                              </a:rPr>
                                              <m:t>𝑝</m:t>
                                            </m:r>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r>
                                              <a:rPr lang="en-US" sz="1600" i="1">
                                                <a:latin typeface="Cambria Math" panose="02040503050406030204" pitchFamily="18" charset="0"/>
                                              </a:rPr>
                                              <m:t>]</m:t>
                                            </m:r>
                                          </m:e>
                                        </m:nary>
                                      </m:e>
                                    </m:func>
                                  </m:e>
                                </m:nary>
                              </m:e>
                            </m:func>
                          </m:e>
                        </m:func>
                      </m:e>
                    </m:func>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e>
                            </m:d>
                          </m:e>
                        </m:func>
                        <m:r>
                          <a:rPr lang="en-US" sz="1600" i="1">
                            <a:latin typeface="Cambria Math" panose="02040503050406030204" pitchFamily="18" charset="0"/>
                          </a:rPr>
                          <m:t>𝐷</m:t>
                        </m:r>
                        <m:r>
                          <a:rPr lang="en-US" sz="1600" i="1">
                            <a:latin typeface="Cambria Math" panose="02040503050406030204" pitchFamily="18" charset="0"/>
                          </a:rPr>
                          <m:t>]</m:t>
                        </m:r>
                      </m:e>
                    </m:func>
                    <m:r>
                      <a:rPr lang="en-US" sz="1600" i="1">
                        <a:latin typeface="Cambria Math" panose="02040503050406030204" pitchFamily="18" charset="0"/>
                      </a:rPr>
                      <m:t>−</m:t>
                    </m:r>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e>
                        </m:d>
                      </m:e>
                      <m:sub>
                        <m:r>
                          <a:rPr lang="en-US" sz="1600" i="1">
                            <a:latin typeface="Cambria Math" panose="02040503050406030204" pitchFamily="18" charset="0"/>
                          </a:rPr>
                          <m:t>0</m:t>
                        </m:r>
                      </m:sub>
                    </m:sSub>
                    <m:r>
                      <a:rPr lang="en-US" sz="1600" i="1">
                        <a:latin typeface="Cambria Math" panose="02040503050406030204" pitchFamily="18" charset="0"/>
                      </a:rPr>
                      <m:t>}</m:t>
                    </m:r>
                  </m:oMath>
                </a14:m>
                <a:endParaRPr lang="en-US" sz="1600" dirty="0"/>
              </a:p>
              <a:p>
                <a:pPr lvl="1"/>
                <a14:m>
                  <m:oMath xmlns:m="http://schemas.openxmlformats.org/officeDocument/2006/math">
                    <m:func>
                      <m:funcPr>
                        <m:ctrlPr>
                          <a:rPr lang="en-US" sz="1600" i="1">
                            <a:latin typeface="Cambria Math" panose="02040503050406030204" pitchFamily="18" charset="0"/>
                          </a:rPr>
                        </m:ctrlPr>
                      </m:funcPr>
                      <m:fName>
                        <m:limLow>
                          <m:limLowPr>
                            <m:ctrlPr>
                              <a:rPr lang="en-US" sz="1600" i="1">
                                <a:latin typeface="Cambria Math" panose="02040503050406030204" pitchFamily="18" charset="0"/>
                              </a:rPr>
                            </m:ctrlPr>
                          </m:limLowPr>
                          <m:e>
                            <m:r>
                              <m:rPr>
                                <m:sty m:val="p"/>
                              </m:rPr>
                              <a:rPr lang="en-US" sz="1600">
                                <a:latin typeface="Cambria Math" panose="02040503050406030204" pitchFamily="18" charset="0"/>
                              </a:rPr>
                              <m:t>max</m:t>
                            </m:r>
                          </m:e>
                          <m:lim>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lim>
                        </m:limLow>
                      </m:fName>
                      <m:e>
                        <m:r>
                          <a:rPr lang="en-US" sz="1600" i="1">
                            <a:latin typeface="Cambria Math" panose="02040503050406030204" pitchFamily="18" charset="0"/>
                          </a:rPr>
                          <m:t>…</m:t>
                        </m:r>
                      </m:e>
                    </m:func>
                    <m:r>
                      <a:rPr lang="en-US" sz="1600" i="1">
                        <a:latin typeface="Cambria Math" panose="02040503050406030204" pitchFamily="18" charset="0"/>
                      </a:rPr>
                      <m:t> </m:t>
                    </m:r>
                  </m:oMath>
                </a14:m>
                <a:r>
                  <a:rPr lang="en-US" sz="1600" dirty="0"/>
                  <a:t>approximates integral (by choosing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𝐷</m:t>
                        </m:r>
                      </m:sub>
                    </m:sSub>
                  </m:oMath>
                </a14:m>
                <a:r>
                  <a:rPr lang="en-US" sz="1600" dirty="0"/>
                  <a:t> that contributes most to integral)</a:t>
                </a:r>
              </a:p>
              <a:p>
                <a:pPr lvl="1"/>
                <a:r>
                  <a:rPr lang="en-US" sz="1600" dirty="0"/>
                  <a:t>X = tasks = {x1, x2, … , }</a:t>
                </a:r>
              </a:p>
              <a:p>
                <a:pPr lvl="2"/>
                <a:r>
                  <a:rPr lang="en-US" sz="1200" dirty="0"/>
                  <a:t>Inductive synthesis: IOs correspond to tasks (laten true program)</a:t>
                </a:r>
              </a:p>
              <a:p>
                <a:pPr lvl="2"/>
                <a:r>
                  <a:rPr lang="en-US" sz="1200" dirty="0"/>
                  <a:t>Theorem Proving: given proof state -&gt; prove theorem</a:t>
                </a:r>
              </a:p>
              <a:p>
                <a:pPr lvl="2"/>
                <a:r>
                  <a:rPr lang="en-US" sz="1200" dirty="0"/>
                  <a:t>Lemma Synthesis: given proof state -&gt; synthesize theorems that closes proof with hole</a:t>
                </a:r>
              </a:p>
              <a:p>
                <a:pPr lvl="1"/>
                <a:endParaRPr lang="en-US" sz="1600" dirty="0"/>
              </a:p>
            </p:txBody>
          </p:sp>
        </mc:Choice>
        <mc:Fallback xmlns="">
          <p:sp>
            <p:nvSpPr>
              <p:cNvPr id="3" name="Content Placeholder 2">
                <a:extLst>
                  <a:ext uri="{FF2B5EF4-FFF2-40B4-BE49-F238E27FC236}">
                    <a16:creationId xmlns:a16="http://schemas.microsoft.com/office/drawing/2014/main" id="{A6DEB4C8-AE3E-F349-89E2-F367BFC93E42}"/>
                  </a:ext>
                </a:extLst>
              </p:cNvPr>
              <p:cNvSpPr>
                <a:spLocks noGrp="1" noRot="1" noChangeAspect="1" noMove="1" noResize="1" noEditPoints="1" noAdjustHandles="1" noChangeArrowheads="1" noChangeShapeType="1" noTextEdit="1"/>
              </p:cNvSpPr>
              <p:nvPr>
                <p:ph idx="1"/>
              </p:nvPr>
            </p:nvSpPr>
            <p:spPr>
              <a:xfrm>
                <a:off x="0" y="1782980"/>
                <a:ext cx="12192000" cy="5075019"/>
              </a:xfrm>
              <a:blipFill>
                <a:blip r:embed="rId2"/>
                <a:stretch>
                  <a:fillRect l="-416" t="-125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5709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507030" y="209211"/>
                <a:ext cx="10905066" cy="1135737"/>
              </a:xfrm>
            </p:spPr>
            <p:txBody>
              <a:bodyPr>
                <a:normAutofit/>
              </a:bodyPr>
              <a:lstStyle/>
              <a:p>
                <a14:m>
                  <m:oMath xmlns:m="http://schemas.openxmlformats.org/officeDocument/2006/math">
                    <m:r>
                      <a:rPr lang="en-US" sz="3600" b="1" i="1">
                        <a:latin typeface="Cambria Math" panose="02040503050406030204" pitchFamily="18" charset="0"/>
                      </a:rPr>
                      <m:t>𝑬</m:t>
                    </m:r>
                    <m:sSup>
                      <m:sSupPr>
                        <m:ctrlPr>
                          <a:rPr lang="en-US" sz="3600" b="1" i="1">
                            <a:latin typeface="Cambria Math" panose="02040503050406030204" pitchFamily="18" charset="0"/>
                          </a:rPr>
                        </m:ctrlPr>
                      </m:sSupPr>
                      <m:e>
                        <m:r>
                          <a:rPr lang="en-US" sz="3600" b="1" i="1">
                            <a:latin typeface="Cambria Math" panose="02040503050406030204" pitchFamily="18" charset="0"/>
                          </a:rPr>
                          <m:t>𝑪</m:t>
                        </m:r>
                      </m:e>
                      <m:sup>
                        <m:r>
                          <a:rPr lang="en-US" sz="3600" b="1" i="1">
                            <a:latin typeface="Cambria Math" panose="02040503050406030204" pitchFamily="18" charset="0"/>
                          </a:rPr>
                          <m:t>𝟐</m:t>
                        </m:r>
                      </m:sup>
                    </m:sSup>
                  </m:oMath>
                </a14:m>
                <a:r>
                  <a:rPr lang="en-US" sz="3600" dirty="0"/>
                  <a:t> algorithm</a:t>
                </a:r>
              </a:p>
            </p:txBody>
          </p:sp>
        </mc:Choice>
        <mc:Fallback xmlns="">
          <p:sp>
            <p:nvSpPr>
              <p:cNvPr id="2" name="Title 1">
                <a:extLst>
                  <a:ext uri="{FF2B5EF4-FFF2-40B4-BE49-F238E27FC236}">
                    <a16:creationId xmlns:a16="http://schemas.microsoft.com/office/drawing/2014/main" id="{7C6C1664-A355-D940-AE61-27C8266F9CC2}"/>
                  </a:ext>
                </a:extLst>
              </p:cNvPr>
              <p:cNvSpPr>
                <a:spLocks noGrp="1" noRot="1" noChangeAspect="1" noMove="1" noResize="1" noEditPoints="1" noAdjustHandles="1" noChangeArrowheads="1" noChangeShapeType="1" noTextEdit="1"/>
              </p:cNvSpPr>
              <p:nvPr>
                <p:ph type="title"/>
              </p:nvPr>
            </p:nvSpPr>
            <p:spPr>
              <a:xfrm>
                <a:off x="507030" y="209211"/>
                <a:ext cx="10905066" cy="1135737"/>
              </a:xfrm>
              <a:blipFill>
                <a:blip r:embed="rId3"/>
                <a:stretch>
                  <a:fillRect l="-46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69B489C5-1C41-9F46-8F6E-059E71B78684}"/>
              </a:ext>
            </a:extLst>
          </p:cNvPr>
          <p:cNvPicPr>
            <a:picLocks noChangeAspect="1"/>
          </p:cNvPicPr>
          <p:nvPr/>
        </p:nvPicPr>
        <p:blipFill>
          <a:blip r:embed="rId4"/>
          <a:stretch>
            <a:fillRect/>
          </a:stretch>
        </p:blipFill>
        <p:spPr>
          <a:xfrm>
            <a:off x="822468" y="1214440"/>
            <a:ext cx="10096500" cy="4089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05D8AB-072C-8346-8135-BBC75036B482}"/>
                  </a:ext>
                </a:extLst>
              </p:cNvPr>
              <p:cNvSpPr txBox="1"/>
              <p:nvPr/>
            </p:nvSpPr>
            <p:spPr>
              <a:xfrm>
                <a:off x="953589" y="5303840"/>
                <a:ext cx="112384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Note: 1</a:t>
                </a:r>
                <a:r>
                  <a:rPr lang="en-US" baseline="30000" dirty="0"/>
                  <a:t>st</a:t>
                </a:r>
                <a:r>
                  <a:rPr lang="en-US" dirty="0"/>
                  <a:t> explore step uses unconditioned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𝐷</m:t>
                        </m:r>
                      </m:sub>
                    </m:sSub>
                  </m:oMath>
                </a14:m>
                <a:r>
                  <a:rPr lang="en-US" dirty="0"/>
                  <a:t> but plays a rote by choosing programs that actually solve task x (IOs)</a:t>
                </a:r>
              </a:p>
              <a:p>
                <a:pPr marL="285750" indent="-285750">
                  <a:buFont typeface="Arial" panose="020B0604020202020204" pitchFamily="34" charset="0"/>
                  <a:buChar char="•"/>
                </a:pPr>
                <a:r>
                  <a:rPr lang="en-US" dirty="0"/>
                  <a:t>Q: why don’t they compile again after Compress? I think they should. </a:t>
                </a:r>
              </a:p>
              <a:p>
                <a:pPr marL="742950" lvl="1" indent="-285750">
                  <a:buFont typeface="Arial" panose="020B0604020202020204" pitchFamily="34" charset="0"/>
                  <a:buChar char="•"/>
                </a:pPr>
                <a:r>
                  <a:rPr lang="en-US" dirty="0"/>
                  <a:t>Good idea to explore again after compile wouldn’t have occurred to me </a:t>
                </a:r>
              </a:p>
              <a:p>
                <a:pPr marL="285750" indent="-285750">
                  <a:buFont typeface="Arial" panose="020B0604020202020204" pitchFamily="34" charset="0"/>
                  <a:buChar char="•"/>
                </a:pPr>
                <a:r>
                  <a:rPr lang="en-US" dirty="0"/>
                  <a:t>Frequentist: E (NN), Compile, Compress, Compile</a:t>
                </a:r>
              </a:p>
            </p:txBody>
          </p:sp>
        </mc:Choice>
        <mc:Fallback xmlns="">
          <p:sp>
            <p:nvSpPr>
              <p:cNvPr id="4" name="TextBox 3">
                <a:extLst>
                  <a:ext uri="{FF2B5EF4-FFF2-40B4-BE49-F238E27FC236}">
                    <a16:creationId xmlns:a16="http://schemas.microsoft.com/office/drawing/2014/main" id="{C405D8AB-072C-8346-8135-BBC75036B482}"/>
                  </a:ext>
                </a:extLst>
              </p:cNvPr>
              <p:cNvSpPr txBox="1">
                <a:spLocks noRot="1" noChangeAspect="1" noMove="1" noResize="1" noEditPoints="1" noAdjustHandles="1" noChangeArrowheads="1" noChangeShapeType="1" noTextEdit="1"/>
              </p:cNvSpPr>
              <p:nvPr/>
            </p:nvSpPr>
            <p:spPr>
              <a:xfrm>
                <a:off x="953589" y="5303840"/>
                <a:ext cx="11238411" cy="1200329"/>
              </a:xfrm>
              <a:prstGeom prst="rect">
                <a:avLst/>
              </a:prstGeom>
              <a:blipFill>
                <a:blip r:embed="rId5"/>
                <a:stretch>
                  <a:fillRect l="-225"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324347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507030" y="209211"/>
                <a:ext cx="10905066" cy="1135737"/>
              </a:xfrm>
            </p:spPr>
            <p:txBody>
              <a:bodyPr>
                <a:normAutofit/>
              </a:bodyPr>
              <a:lstStyle/>
              <a:p>
                <a:r>
                  <a:rPr lang="en-US" sz="3600" b="1" dirty="0"/>
                  <a:t>Why no compile after compress in the </a:t>
                </a:r>
                <a14:m>
                  <m:oMath xmlns:m="http://schemas.openxmlformats.org/officeDocument/2006/math">
                    <m:r>
                      <a:rPr lang="en-US" sz="3600" b="1" i="1" smtClean="0">
                        <a:latin typeface="Cambria Math" panose="02040503050406030204" pitchFamily="18" charset="0"/>
                      </a:rPr>
                      <m:t>𝑬</m:t>
                    </m:r>
                    <m:sSup>
                      <m:sSupPr>
                        <m:ctrlPr>
                          <a:rPr lang="en-US" sz="3600" b="1" i="1">
                            <a:latin typeface="Cambria Math" panose="02040503050406030204" pitchFamily="18" charset="0"/>
                          </a:rPr>
                        </m:ctrlPr>
                      </m:sSupPr>
                      <m:e>
                        <m:r>
                          <a:rPr lang="en-US" sz="3600" b="1" i="1">
                            <a:latin typeface="Cambria Math" panose="02040503050406030204" pitchFamily="18" charset="0"/>
                          </a:rPr>
                          <m:t>𝑪</m:t>
                        </m:r>
                      </m:e>
                      <m:sup>
                        <m:r>
                          <a:rPr lang="en-US" sz="3600" b="1" i="1">
                            <a:latin typeface="Cambria Math" panose="02040503050406030204" pitchFamily="18" charset="0"/>
                          </a:rPr>
                          <m:t>𝟐</m:t>
                        </m:r>
                      </m:sup>
                    </m:sSup>
                  </m:oMath>
                </a14:m>
                <a:r>
                  <a:rPr lang="en-US" sz="3600" dirty="0"/>
                  <a:t> algorithm</a:t>
                </a:r>
              </a:p>
            </p:txBody>
          </p:sp>
        </mc:Choice>
        <mc:Fallback>
          <p:sp>
            <p:nvSpPr>
              <p:cNvPr id="2" name="Title 1">
                <a:extLst>
                  <a:ext uri="{FF2B5EF4-FFF2-40B4-BE49-F238E27FC236}">
                    <a16:creationId xmlns:a16="http://schemas.microsoft.com/office/drawing/2014/main" id="{7C6C1664-A355-D940-AE61-27C8266F9CC2}"/>
                  </a:ext>
                </a:extLst>
              </p:cNvPr>
              <p:cNvSpPr>
                <a:spLocks noGrp="1" noRot="1" noChangeAspect="1" noMove="1" noResize="1" noEditPoints="1" noAdjustHandles="1" noChangeArrowheads="1" noChangeShapeType="1" noTextEdit="1"/>
              </p:cNvSpPr>
              <p:nvPr>
                <p:ph type="title"/>
              </p:nvPr>
            </p:nvSpPr>
            <p:spPr>
              <a:xfrm>
                <a:off x="507030" y="209211"/>
                <a:ext cx="10905066" cy="1135737"/>
              </a:xfrm>
              <a:blipFill>
                <a:blip r:embed="rId3"/>
                <a:stretch>
                  <a:fillRect l="-16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2">
            <a:extLst>
              <a:ext uri="{FF2B5EF4-FFF2-40B4-BE49-F238E27FC236}">
                <a16:creationId xmlns:a16="http://schemas.microsoft.com/office/drawing/2014/main" id="{B6FE13E4-AF68-9A49-BAEB-681880818221}"/>
              </a:ext>
            </a:extLst>
          </p:cNvPr>
          <p:cNvSpPr>
            <a:spLocks noGrp="1"/>
          </p:cNvSpPr>
          <p:nvPr>
            <p:ph idx="1"/>
          </p:nvPr>
        </p:nvSpPr>
        <p:spPr>
          <a:xfrm>
            <a:off x="29227" y="1266245"/>
            <a:ext cx="11244198" cy="5513051"/>
          </a:xfrm>
        </p:spPr>
        <p:txBody>
          <a:bodyPr>
            <a:normAutofit/>
          </a:bodyPr>
          <a:lstStyle/>
          <a:p>
            <a:pPr lvl="1"/>
            <a:r>
              <a:rPr lang="en-US" sz="1600" dirty="0"/>
              <a:t>Why not compile right after compress? </a:t>
            </a:r>
          </a:p>
          <a:p>
            <a:pPr lvl="2"/>
            <a:r>
              <a:rPr lang="en-US" sz="1200" dirty="0"/>
              <a:t>Especially if the Neural model has never seen these new DSL expressions?</a:t>
            </a:r>
          </a:p>
          <a:p>
            <a:pPr lvl="1"/>
            <a:r>
              <a:rPr lang="en-US" sz="1600" dirty="0"/>
              <a:t>Short answer: </a:t>
            </a:r>
          </a:p>
          <a:p>
            <a:pPr lvl="2"/>
            <a:r>
              <a:rPr lang="en-US" sz="1200" dirty="0"/>
              <a:t>they could but in the next iteration of loop, they do explore/synthesis/search  right away with the new DSL and the params of the generative model NOT the Neural model</a:t>
            </a:r>
          </a:p>
          <a:p>
            <a:pPr lvl="2"/>
            <a:r>
              <a:rPr lang="en-US" sz="1200" dirty="0"/>
              <a:t>So it either didn’t make a difference or they felt it wasn’t needed</a:t>
            </a:r>
          </a:p>
        </p:txBody>
      </p:sp>
      <p:pic>
        <p:nvPicPr>
          <p:cNvPr id="13" name="Picture 12" descr="Text&#10;&#10;Description automatically generated">
            <a:extLst>
              <a:ext uri="{FF2B5EF4-FFF2-40B4-BE49-F238E27FC236}">
                <a16:creationId xmlns:a16="http://schemas.microsoft.com/office/drawing/2014/main" id="{2EFBE0B9-FB23-564F-A6DB-942F6AEBD556}"/>
              </a:ext>
            </a:extLst>
          </p:cNvPr>
          <p:cNvPicPr>
            <a:picLocks noChangeAspect="1"/>
          </p:cNvPicPr>
          <p:nvPr/>
        </p:nvPicPr>
        <p:blipFill>
          <a:blip r:embed="rId4"/>
          <a:stretch>
            <a:fillRect/>
          </a:stretch>
        </p:blipFill>
        <p:spPr>
          <a:xfrm>
            <a:off x="664749" y="2689896"/>
            <a:ext cx="10096500" cy="4089400"/>
          </a:xfrm>
          <a:prstGeom prst="rect">
            <a:avLst/>
          </a:prstGeom>
        </p:spPr>
      </p:pic>
    </p:spTree>
    <p:extLst>
      <p:ext uri="{BB962C8B-B14F-4D97-AF65-F5344CB8AC3E}">
        <p14:creationId xmlns:p14="http://schemas.microsoft.com/office/powerpoint/2010/main" val="3964844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Summary of EC^2 (and </a:t>
            </a:r>
            <a:r>
              <a:rPr lang="en-US" sz="3600" dirty="0" err="1"/>
              <a:t>DreamCoder</a:t>
            </a:r>
            <a:r>
              <a:rPr lang="en-US" sz="3600" dirty="0"/>
              <a: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Content Placeholder 14" descr="Diagram, schematic&#10;&#10;Description automatically generated">
            <a:extLst>
              <a:ext uri="{FF2B5EF4-FFF2-40B4-BE49-F238E27FC236}">
                <a16:creationId xmlns:a16="http://schemas.microsoft.com/office/drawing/2014/main" id="{21F0100D-30E9-FD4A-9160-052F97123075}"/>
              </a:ext>
            </a:extLst>
          </p:cNvPr>
          <p:cNvPicPr>
            <a:picLocks noGrp="1" noChangeAspect="1"/>
          </p:cNvPicPr>
          <p:nvPr>
            <p:ph idx="1"/>
          </p:nvPr>
        </p:nvPicPr>
        <p:blipFill>
          <a:blip r:embed="rId3"/>
          <a:stretch>
            <a:fillRect/>
          </a:stretch>
        </p:blipFill>
        <p:spPr>
          <a:xfrm>
            <a:off x="4548036" y="1270452"/>
            <a:ext cx="6117787" cy="5265814"/>
          </a:xfrm>
        </p:spPr>
      </p:pic>
      <p:sp>
        <p:nvSpPr>
          <p:cNvPr id="17" name="TextBox 16">
            <a:extLst>
              <a:ext uri="{FF2B5EF4-FFF2-40B4-BE49-F238E27FC236}">
                <a16:creationId xmlns:a16="http://schemas.microsoft.com/office/drawing/2014/main" id="{58560415-9635-1247-AB2C-D4835CA16169}"/>
              </a:ext>
            </a:extLst>
          </p:cNvPr>
          <p:cNvSpPr txBox="1"/>
          <p:nvPr/>
        </p:nvSpPr>
        <p:spPr>
          <a:xfrm>
            <a:off x="143691" y="1332410"/>
            <a:ext cx="41512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EC^2 lingo = </a:t>
            </a:r>
            <a:r>
              <a:rPr lang="en-US" dirty="0" err="1"/>
              <a:t>DreamCoder</a:t>
            </a:r>
            <a:r>
              <a:rPr lang="en-US" dirty="0"/>
              <a:t> ling</a:t>
            </a:r>
          </a:p>
          <a:p>
            <a:pPr marL="285750" indent="-285750">
              <a:buFont typeface="Arial" panose="020B0604020202020204" pitchFamily="34" charset="0"/>
              <a:buChar char="•"/>
            </a:pPr>
            <a:r>
              <a:rPr lang="en-US" dirty="0"/>
              <a:t>Wake = Execute</a:t>
            </a:r>
          </a:p>
          <a:p>
            <a:pPr marL="285750" indent="-285750">
              <a:buFont typeface="Arial" panose="020B0604020202020204" pitchFamily="34" charset="0"/>
              <a:buChar char="•"/>
            </a:pPr>
            <a:r>
              <a:rPr lang="en-US" dirty="0"/>
              <a:t>Sleep: Abstraction = Compress</a:t>
            </a:r>
          </a:p>
          <a:p>
            <a:pPr marL="285750" indent="-285750">
              <a:buFont typeface="Arial" panose="020B0604020202020204" pitchFamily="34" charset="0"/>
              <a:buChar char="•"/>
            </a:pPr>
            <a:r>
              <a:rPr lang="en-US" dirty="0"/>
              <a:t>Sleep: Dreaming = Compile (fitting)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a:t>
            </a:r>
          </a:p>
          <a:p>
            <a:pPr marL="742950" lvl="1" indent="-285750">
              <a:buFont typeface="Arial" panose="020B0604020202020204" pitchFamily="34" charset="0"/>
              <a:buChar char="•"/>
            </a:pPr>
            <a:r>
              <a:rPr lang="en-US" dirty="0"/>
              <a:t>Each of these phases bootstrap/improve each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25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Observation: Comparison of with RL</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702728"/>
          </a:xfrm>
        </p:spPr>
        <p:txBody>
          <a:bodyPr>
            <a:normAutofit/>
          </a:bodyPr>
          <a:lstStyle/>
          <a:p>
            <a:r>
              <a:rPr lang="en-US" sz="2000" dirty="0"/>
              <a:t>EC^2/DC like methods are semi-supervised (e.g. ground truth program is not usually known)</a:t>
            </a:r>
          </a:p>
          <a:p>
            <a:r>
              <a:rPr lang="en-US" sz="2000" dirty="0"/>
              <a:t>Their Evaluation </a:t>
            </a:r>
            <a:r>
              <a:rPr lang="en-US" sz="2000" dirty="0" err="1"/>
              <a:t>wrt</a:t>
            </a:r>
            <a:r>
              <a:rPr lang="en-US" sz="2000" dirty="0"/>
              <a:t> IOs is similar to evaluations to Oracle (Coq) if the proof is correct</a:t>
            </a:r>
          </a:p>
          <a:p>
            <a:r>
              <a:rPr lang="en-US" sz="2000" dirty="0"/>
              <a:t>But, in EC^2 after the Explore step – if it fails then there is **no reward in Compile step**</a:t>
            </a:r>
          </a:p>
          <a:p>
            <a:r>
              <a:rPr lang="en-US" sz="2000" dirty="0"/>
              <a:t>EC^2 lacks a useful negative reward if the synthesis/execute from IOs (or acceptance of Coq) fails</a:t>
            </a:r>
          </a:p>
          <a:p>
            <a:r>
              <a:rPr lang="en-US" sz="2000" dirty="0"/>
              <a:t>However, RL **does give a reward**</a:t>
            </a:r>
          </a:p>
          <a:p>
            <a:r>
              <a:rPr lang="en-US" sz="2000" dirty="0"/>
              <a:t>But despite that, the challenge is that </a:t>
            </a:r>
            <a:r>
              <a:rPr lang="en-US" sz="2000" b="1" dirty="0"/>
              <a:t>RL rewards will be sparse</a:t>
            </a:r>
          </a:p>
          <a:p>
            <a:pPr lvl="1"/>
            <a:r>
              <a:rPr lang="en-US" sz="1600" dirty="0"/>
              <a:t>How to </a:t>
            </a:r>
            <a:r>
              <a:rPr lang="en-US" sz="1600" dirty="0" err="1"/>
              <a:t>unsparsify</a:t>
            </a:r>
            <a:r>
              <a:rPr lang="en-US" sz="1600" dirty="0"/>
              <a:t>?!</a:t>
            </a:r>
          </a:p>
          <a:p>
            <a:r>
              <a:rPr lang="en-US" sz="2000" dirty="0"/>
              <a:t>Implicit Assumption of EC^2 is that tasks (solving proof via lemma gen or synthesis that satisfy IOs) are somehow ordered such that the knowledge of the model/system can be incrementally (meta) learned!</a:t>
            </a:r>
          </a:p>
          <a:p>
            <a:pPr lvl="1"/>
            <a:r>
              <a:rPr lang="en-US" sz="1600" dirty="0"/>
              <a:t>I’d say specially true in TP! Especially with human proofs – as seed that is ALWAYS available</a:t>
            </a:r>
          </a:p>
          <a:p>
            <a:pPr lvl="2"/>
            <a:r>
              <a:rPr lang="en-US" sz="1200" dirty="0"/>
              <a:t>curriculum</a:t>
            </a:r>
          </a:p>
          <a:p>
            <a:pPr lvl="1"/>
            <a:r>
              <a:rPr lang="en-US" sz="1600" dirty="0"/>
              <a:t>Similar to general code – the reality is that </a:t>
            </a:r>
            <a:r>
              <a:rPr lang="en-US" sz="1600" dirty="0" err="1"/>
              <a:t>github</a:t>
            </a:r>
            <a:r>
              <a:rPr lang="en-US" sz="1600" dirty="0"/>
              <a:t> code will not go anywhere/</a:t>
            </a:r>
            <a:r>
              <a:rPr lang="en-US" sz="1600" dirty="0" err="1"/>
              <a:t>dissapear</a:t>
            </a:r>
            <a:r>
              <a:rPr lang="en-US" sz="1600" dirty="0"/>
              <a:t> </a:t>
            </a:r>
            <a:r>
              <a:rPr lang="en-US" sz="1600" dirty="0">
                <a:sym typeface="Wingdings" pitchFamily="2" charset="2"/>
              </a:rPr>
              <a:t> </a:t>
            </a:r>
            <a:endParaRPr lang="en-US"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987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0"/>
            <a:ext cx="10905066" cy="4963985"/>
          </a:xfrm>
        </p:spPr>
        <p:txBody>
          <a:bodyPr>
            <a:normAutofit/>
          </a:bodyPr>
          <a:lstStyle/>
          <a:p>
            <a:r>
              <a:rPr lang="en-US" sz="2000" dirty="0"/>
              <a:t>Scales up Program induction by </a:t>
            </a:r>
            <a:r>
              <a:rPr lang="en-US" sz="2000" b="1" dirty="0"/>
              <a:t>**learning the action space**</a:t>
            </a:r>
            <a:r>
              <a:rPr lang="en-US" sz="2000" dirty="0"/>
              <a:t> – the library DSL!</a:t>
            </a:r>
          </a:p>
          <a:p>
            <a:pPr lvl="1"/>
            <a:r>
              <a:rPr lang="en-US" sz="1600" dirty="0"/>
              <a:t>Never before had the action space library itself been learned successfully</a:t>
            </a:r>
          </a:p>
          <a:p>
            <a:r>
              <a:rPr lang="en-US" sz="2000" dirty="0"/>
              <a:t>Works on a diverse union of tasks/</a:t>
            </a:r>
            <a:r>
              <a:rPr lang="en-US" sz="2000" dirty="0" err="1"/>
              <a:t>prboems</a:t>
            </a:r>
            <a:endParaRPr lang="en-US" sz="2000" dirty="0"/>
          </a:p>
          <a:p>
            <a:pPr lvl="1"/>
            <a:r>
              <a:rPr lang="en-US" sz="1600" dirty="0"/>
              <a:t>– so EC^2 is an effective </a:t>
            </a:r>
            <a:r>
              <a:rPr lang="en-US" sz="1600" b="1" dirty="0"/>
              <a:t>Meta-Learner</a:t>
            </a:r>
          </a:p>
          <a:p>
            <a:r>
              <a:rPr lang="en-US" sz="2000" dirty="0"/>
              <a:t>Learns a generative model using a Probabilistic Context Free Grammar (PCFG)</a:t>
            </a:r>
          </a:p>
          <a:p>
            <a:r>
              <a:rPr lang="en-US" sz="2000" dirty="0"/>
              <a:t>Surprisingly, only part that has a Neural Net is the Enumeration + Neural Recognition model (neural guider)</a:t>
            </a:r>
          </a:p>
          <a:p>
            <a:r>
              <a:rPr lang="en-US" sz="2000" dirty="0"/>
              <a:t>Doesn’t reward very well on failures to solve task (since that produces no labels to improve NN)</a:t>
            </a:r>
          </a:p>
          <a:p>
            <a:pPr lvl="1"/>
            <a:r>
              <a:rPr lang="en-US" sz="1600" dirty="0"/>
              <a:t>Intermediate rewards for failures especially hard if attempted to be given</a:t>
            </a:r>
          </a:p>
          <a:p>
            <a:r>
              <a:rPr lang="en-US" sz="2000" dirty="0"/>
              <a:t>Sparse rewards if using RL! (that’s why they use a SL/Alternate Maximization style approach)</a:t>
            </a:r>
          </a:p>
          <a:p>
            <a:r>
              <a:rPr lang="en-US" sz="2000" dirty="0"/>
              <a:t>Related to previous point, really requires some sort of “curriculum” to be able to bootstrap</a:t>
            </a:r>
          </a:p>
          <a:p>
            <a:pPr lvl="1"/>
            <a:r>
              <a:rPr lang="en-US" sz="1600" dirty="0"/>
              <a:t>E.g. given medium-hard set of problems algorithm is stuck – especially since it has no way of learning well from negative examples/failures to synthesize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2375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36873B-4096-3A43-A91A-D54023CE08AA}"/>
              </a:ext>
            </a:extLst>
          </p:cNvPr>
          <p:cNvSpPr>
            <a:spLocks noGrp="1"/>
          </p:cNvSpPr>
          <p:nvPr>
            <p:ph type="title"/>
          </p:nvPr>
        </p:nvSpPr>
        <p:spPr>
          <a:xfrm>
            <a:off x="643467" y="321734"/>
            <a:ext cx="10905066" cy="1135737"/>
          </a:xfrm>
        </p:spPr>
        <p:txBody>
          <a:bodyPr>
            <a:normAutofit/>
          </a:bodyPr>
          <a:lstStyle/>
          <a:p>
            <a:r>
              <a:rPr lang="en-US" sz="3600" dirty="0"/>
              <a:t>What is (inductive) program synthesis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19DA88-9FAC-8641-A6E3-5D2E0287C416}"/>
                  </a:ext>
                </a:extLst>
              </p:cNvPr>
              <p:cNvSpPr>
                <a:spLocks noGrp="1"/>
              </p:cNvSpPr>
              <p:nvPr>
                <p:ph idx="1"/>
              </p:nvPr>
            </p:nvSpPr>
            <p:spPr>
              <a:xfrm>
                <a:off x="643467" y="1457472"/>
                <a:ext cx="10905066" cy="5400528"/>
              </a:xfrm>
            </p:spPr>
            <p:txBody>
              <a:bodyPr>
                <a:normAutofit lnSpcReduction="10000"/>
              </a:bodyPr>
              <a:lstStyle/>
              <a:p>
                <a:r>
                  <a:rPr lang="en-US" sz="2200" b="1" dirty="0"/>
                  <a:t>Program Synthesis  = Machines doing to Program</a:t>
                </a:r>
              </a:p>
              <a:p>
                <a:r>
                  <a:rPr lang="en-US" sz="2200" dirty="0"/>
                  <a:t>Trying to </a:t>
                </a:r>
                <a:r>
                  <a:rPr lang="en-US" sz="2200" b="1" dirty="0"/>
                  <a:t>learn to synthesize a program from (user) Input Output (IO) examples</a:t>
                </a:r>
              </a:p>
              <a:p>
                <a:pPr lvl="1"/>
                <a:r>
                  <a:rPr lang="en-US" sz="2200" dirty="0"/>
                  <a:t>Easy for people to specify examples </a:t>
                </a:r>
              </a:p>
              <a:p>
                <a:pPr lvl="2"/>
                <a:r>
                  <a:rPr lang="en-US" sz="1800" dirty="0"/>
                  <a:t>e.g. as rows, columns in excel, python print statement etc.</a:t>
                </a:r>
              </a:p>
              <a:p>
                <a:r>
                  <a:rPr lang="en-US" sz="2200" dirty="0"/>
                  <a:t>Notation &amp; terminology to remember:</a:t>
                </a:r>
              </a:p>
              <a:p>
                <a:pPr lvl="1"/>
                <a:r>
                  <a:rPr lang="en-US" sz="2200" b="1" dirty="0"/>
                  <a:t>Task = programming (synthesis) task</a:t>
                </a:r>
              </a:p>
              <a:p>
                <a:pPr lvl="2"/>
                <a:r>
                  <a:rPr lang="en-US" sz="2200" dirty="0"/>
                  <a:t>task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r>
                          <a:rPr lang="en-US" sz="2200" b="0" i="1" smtClean="0">
                            <a:latin typeface="Cambria Math" panose="02040503050406030204" pitchFamily="18" charset="0"/>
                          </a:rPr>
                          <m:t> </m:t>
                        </m:r>
                      </m:sub>
                    </m:sSub>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d>
                          <m:dPr>
                            <m:begChr m:val="{"/>
                            <m:endChr m:val="}"/>
                            <m:ctrlPr>
                              <a:rPr lang="en-US" sz="2200" b="0" i="1" smtClean="0">
                                <a:latin typeface="Cambria Math" panose="02040503050406030204" pitchFamily="18" charset="0"/>
                              </a:rPr>
                            </m:ctrlPr>
                          </m:d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e>
                            </m:d>
                          </m:e>
                        </m:d>
                      </m:e>
                      <m:sub>
                        <m:r>
                          <a:rPr lang="en-US" sz="2200" b="0" i="1" smtClean="0">
                            <a:latin typeface="Cambria Math" panose="02040503050406030204" pitchFamily="18" charset="0"/>
                          </a:rPr>
                          <m:t>𝑖</m:t>
                        </m:r>
                        <m:r>
                          <a:rPr lang="en-US" sz="2200" b="0" i="1" smtClean="0">
                            <a:latin typeface="Cambria Math" panose="02040503050406030204" pitchFamily="18" charset="0"/>
                          </a:rPr>
                          <m:t>=1</m:t>
                        </m:r>
                      </m:sub>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𝑛</m:t>
                            </m:r>
                          </m:e>
                          <m:sub>
                            <m:r>
                              <a:rPr lang="en-US" sz="2200" b="0" i="1" smtClean="0">
                                <a:latin typeface="Cambria Math" panose="02040503050406030204" pitchFamily="18" charset="0"/>
                              </a:rPr>
                              <m:t>𝑥𝑖</m:t>
                            </m:r>
                          </m:sub>
                        </m:sSub>
                      </m:sup>
                    </m:sSubSup>
                  </m:oMath>
                </a14:m>
                <a:r>
                  <a:rPr lang="en-US" sz="2200" dirty="0"/>
                  <a:t>  with it’s IOs </a:t>
                </a:r>
              </a:p>
              <a:p>
                <a:pPr lvl="2"/>
                <a:r>
                  <a:rPr lang="en-US" sz="2200" dirty="0"/>
                  <a:t>we want to synthesize program </a:t>
                </a:r>
                <a14:m>
                  <m:oMath xmlns:m="http://schemas.openxmlformats.org/officeDocument/2006/math">
                    <m:acc>
                      <m:accPr>
                        <m:chr m:val="̂"/>
                        <m:ctrlPr>
                          <a:rPr lang="en-US" sz="2200" i="1" dirty="0" smtClean="0">
                            <a:latin typeface="Cambria Math" panose="02040503050406030204" pitchFamily="18" charset="0"/>
                          </a:rPr>
                        </m:ctrlPr>
                      </m:accPr>
                      <m:e>
                        <m:r>
                          <a:rPr lang="en-US" sz="2200" b="0" i="1" dirty="0" smtClean="0">
                            <a:latin typeface="Cambria Math" panose="02040503050406030204" pitchFamily="18" charset="0"/>
                          </a:rPr>
                          <m:t>𝑝</m:t>
                        </m:r>
                      </m:e>
                    </m:acc>
                  </m:oMath>
                </a14:m>
                <a:r>
                  <a:rPr lang="en-US" sz="2200" dirty="0"/>
                  <a:t> </a:t>
                </a:r>
                <a:r>
                  <a:rPr lang="en-US" sz="2200" dirty="0" err="1"/>
                  <a:t>s.t.</a:t>
                </a:r>
                <a:r>
                  <a:rPr lang="en-US" sz="2200" dirty="0"/>
                  <a:t> it satisfies IOs: </a:t>
                </a:r>
                <a14:m>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𝑝</m:t>
                        </m:r>
                      </m:e>
                    </m:acc>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r>
                              <a:rPr lang="en-US" sz="2200" b="0" i="1" smtClean="0">
                                <a:latin typeface="Cambria Math" panose="02040503050406030204" pitchFamily="18" charset="0"/>
                              </a:rPr>
                              <m:t> </m:t>
                            </m:r>
                          </m:sub>
                        </m:sSub>
                      </m:e>
                    </m:d>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𝑗</m:t>
                        </m:r>
                      </m:sub>
                    </m:sSub>
                  </m:oMath>
                </a14:m>
                <a:endParaRPr lang="en-US" sz="2200" dirty="0"/>
              </a:p>
              <a:p>
                <a:pPr lvl="1"/>
                <a:r>
                  <a:rPr lang="en-US" sz="2200" dirty="0"/>
                  <a:t>Usually </a:t>
                </a:r>
                <a:r>
                  <a:rPr lang="en-US" sz="2200" b="1" dirty="0"/>
                  <a:t>a (synthesis) task has a (unseen) ground truth program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𝑝</m:t>
                        </m:r>
                      </m:e>
                      <m:sup>
                        <m:r>
                          <a:rPr lang="en-US" sz="2200" b="0" i="1" smtClean="0">
                            <a:latin typeface="Cambria Math" panose="02040503050406030204" pitchFamily="18" charset="0"/>
                          </a:rPr>
                          <m:t>∗</m:t>
                        </m:r>
                      </m:sup>
                    </m:sSup>
                  </m:oMath>
                </a14:m>
                <a:endParaRPr lang="en-US" sz="2200" dirty="0"/>
              </a:p>
              <a:p>
                <a:pPr lvl="2"/>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 </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𝑝</m:t>
                        </m:r>
                      </m:e>
                      <m:sup>
                        <m:r>
                          <a:rPr lang="en-US" sz="1800" b="0" i="1" smtClean="0">
                            <a:latin typeface="Cambria Math" panose="02040503050406030204" pitchFamily="18" charset="0"/>
                            <a:ea typeface="Cambria Math" panose="02040503050406030204" pitchFamily="18" charset="0"/>
                          </a:rPr>
                          <m:t>∗</m:t>
                        </m:r>
                      </m:sup>
                    </m:sSup>
                  </m:oMath>
                </a14:m>
                <a:r>
                  <a:rPr lang="en-US" sz="1800" dirty="0"/>
                  <a:t>  (so IOs/task have corresponding true program)</a:t>
                </a:r>
              </a:p>
              <a:p>
                <a:r>
                  <a:rPr lang="en-US" sz="2600" dirty="0"/>
                  <a:t>We will discuss </a:t>
                </a:r>
                <a14:m>
                  <m:oMath xmlns:m="http://schemas.openxmlformats.org/officeDocument/2006/math">
                    <m:r>
                      <a:rPr lang="en-US" sz="2600" b="0" i="1" dirty="0" smtClean="0">
                        <a:latin typeface="Cambria Math" panose="02040503050406030204" pitchFamily="18" charset="0"/>
                      </a:rPr>
                      <m:t>𝐸</m:t>
                    </m:r>
                    <m:sSup>
                      <m:sSupPr>
                        <m:ctrlPr>
                          <a:rPr lang="en-US" sz="2600" b="0" i="1" dirty="0" smtClean="0">
                            <a:latin typeface="Cambria Math" panose="02040503050406030204" pitchFamily="18" charset="0"/>
                          </a:rPr>
                        </m:ctrlPr>
                      </m:sSupPr>
                      <m:e>
                        <m:r>
                          <a:rPr lang="en-US" sz="2600" b="0" i="1" dirty="0" smtClean="0">
                            <a:latin typeface="Cambria Math" panose="02040503050406030204" pitchFamily="18" charset="0"/>
                          </a:rPr>
                          <m:t>𝐶</m:t>
                        </m:r>
                      </m:e>
                      <m:sup>
                        <m:r>
                          <a:rPr lang="en-US" sz="2600" b="0" i="1" dirty="0" smtClean="0">
                            <a:latin typeface="Cambria Math" panose="02040503050406030204" pitchFamily="18" charset="0"/>
                          </a:rPr>
                          <m:t>2</m:t>
                        </m:r>
                      </m:sup>
                    </m:sSup>
                  </m:oMath>
                </a14:m>
                <a:r>
                  <a:rPr lang="en-US" sz="2600" dirty="0"/>
                  <a:t> algorithm</a:t>
                </a:r>
              </a:p>
              <a:p>
                <a:pPr lvl="1"/>
                <a:r>
                  <a:rPr lang="en-US" sz="2200" dirty="0"/>
                  <a:t>Which solves a set tasks (synthesis) tasks </a:t>
                </a:r>
                <a14:m>
                  <m:oMath xmlns:m="http://schemas.openxmlformats.org/officeDocument/2006/math">
                    <m:r>
                      <a:rPr lang="en-US" sz="2200" b="0" i="1" smtClean="0">
                        <a:latin typeface="Cambria Math" panose="02040503050406030204" pitchFamily="18" charset="0"/>
                      </a:rPr>
                      <m:t>𝑋</m:t>
                    </m:r>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d>
                          <m:dPr>
                            <m:begChr m:val="{"/>
                            <m:endChr m:val="}"/>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𝑖</m:t>
                                </m:r>
                              </m:sub>
                            </m:sSub>
                          </m:e>
                        </m:d>
                      </m:e>
                      <m:sub>
                        <m: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𝑁</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b>
                            <m: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sup>
                        </m:sSubSup>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endParaRPr lang="en-US" sz="1800" dirty="0"/>
              </a:p>
              <a:p>
                <a:pPr lvl="1"/>
                <a:r>
                  <a:rPr lang="en-US" sz="2200" dirty="0"/>
                  <a:t>and builds a (programming) library (called a DSL – Domain Specific Language)</a:t>
                </a:r>
              </a:p>
              <a:p>
                <a:pPr lvl="2"/>
                <a:r>
                  <a:rPr lang="en-US" sz="1800" dirty="0"/>
                  <a:t>DSL D = is a set of type-lambda calculus expressions, lambda x: BODY</a:t>
                </a:r>
              </a:p>
              <a:p>
                <a:pPr lvl="2"/>
                <a:r>
                  <a:rPr lang="en-US" sz="1800" dirty="0"/>
                  <a:t>With prob for each </a:t>
                </a:r>
                <a14:m>
                  <m:oMath xmlns:m="http://schemas.openxmlformats.org/officeDocument/2006/math">
                    <m:r>
                      <a:rPr lang="en-US" sz="180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𝑅</m:t>
                        </m:r>
                      </m:e>
                      <m:sup>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𝐷</m:t>
                            </m:r>
                          </m:e>
                        </m:d>
                        <m:r>
                          <a:rPr lang="en-US" sz="1800" b="0" i="1" smtClean="0">
                            <a:latin typeface="Cambria Math" panose="02040503050406030204" pitchFamily="18" charset="0"/>
                            <a:ea typeface="Cambria Math" panose="02040503050406030204" pitchFamily="18" charset="0"/>
                          </a:rPr>
                          <m:t>+1</m:t>
                        </m:r>
                      </m:sup>
                    </m:sSup>
                  </m:oMath>
                </a14:m>
                <a:r>
                  <a:rPr lang="en-US" sz="1800" dirty="0"/>
                  <a:t> (+ for prob of new variable)</a:t>
                </a:r>
              </a:p>
              <a:p>
                <a:pPr lvl="1"/>
                <a:endParaRPr lang="en-US" sz="2200" dirty="0"/>
              </a:p>
              <a:p>
                <a:pPr lvl="1"/>
                <a:endParaRPr lang="en-US" sz="2200" dirty="0"/>
              </a:p>
              <a:p>
                <a:pPr lvl="1"/>
                <a:endParaRPr lang="en-US" sz="2200" dirty="0"/>
              </a:p>
              <a:p>
                <a:endParaRPr lang="en-US" sz="2200" dirty="0"/>
              </a:p>
            </p:txBody>
          </p:sp>
        </mc:Choice>
        <mc:Fallback xmlns="">
          <p:sp>
            <p:nvSpPr>
              <p:cNvPr id="3" name="Content Placeholder 2">
                <a:extLst>
                  <a:ext uri="{FF2B5EF4-FFF2-40B4-BE49-F238E27FC236}">
                    <a16:creationId xmlns:a16="http://schemas.microsoft.com/office/drawing/2014/main" id="{B619DA88-9FAC-8641-A6E3-5D2E0287C416}"/>
                  </a:ext>
                </a:extLst>
              </p:cNvPr>
              <p:cNvSpPr>
                <a:spLocks noGrp="1" noRot="1" noChangeAspect="1" noMove="1" noResize="1" noEditPoints="1" noAdjustHandles="1" noChangeArrowheads="1" noChangeShapeType="1" noTextEdit="1"/>
              </p:cNvSpPr>
              <p:nvPr>
                <p:ph idx="1"/>
              </p:nvPr>
            </p:nvSpPr>
            <p:spPr>
              <a:xfrm>
                <a:off x="643467" y="1457472"/>
                <a:ext cx="10905066" cy="5400528"/>
              </a:xfrm>
              <a:blipFill>
                <a:blip r:embed="rId3"/>
                <a:stretch>
                  <a:fillRect l="-814" t="-1878" b="-164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22815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275501" cy="4393982"/>
          </a:xfrm>
        </p:spPr>
        <p:txBody>
          <a:bodyPr>
            <a:normAutofit/>
          </a:bodyPr>
          <a:lstStyle/>
          <a:p>
            <a:r>
              <a:rPr lang="en-US" sz="2000" dirty="0"/>
              <a:t>DC: </a:t>
            </a:r>
          </a:p>
          <a:p>
            <a:pPr lvl="1"/>
            <a:r>
              <a:rPr lang="en-US" sz="1600" dirty="0">
                <a:hlinkClick r:id="rId2"/>
              </a:rPr>
              <a:t>https://arxiv.org/abs/2006.08381</a:t>
            </a:r>
            <a:endParaRPr lang="en-US" sz="1600" dirty="0"/>
          </a:p>
          <a:p>
            <a:pPr lvl="1"/>
            <a:r>
              <a:rPr lang="en-US" sz="1600" dirty="0">
                <a:hlinkClick r:id="rId3"/>
              </a:rPr>
              <a:t>https://pldi21.sigplan.org/details/pldi-2021-papers/55/DreamCoder-Bootstrapping-Inductive-Program-Synthesis-with-Wake-Sleep-Library-Learnin</a:t>
            </a:r>
            <a:r>
              <a:rPr lang="en-US" sz="1600" dirty="0"/>
              <a:t> </a:t>
            </a:r>
          </a:p>
          <a:p>
            <a:r>
              <a:rPr lang="en-US" sz="2000" dirty="0"/>
              <a:t>EC^2: </a:t>
            </a:r>
            <a:r>
              <a:rPr lang="en-US" sz="2000" dirty="0">
                <a:hlinkClick r:id="rId4"/>
              </a:rPr>
              <a:t>https://papers.nips.cc/paper/2018/hash/7aa685b3b1dc1d6780bf36f7340078c9-Abstract.html</a:t>
            </a:r>
            <a:endParaRPr lang="en-US" sz="2000" dirty="0"/>
          </a:p>
          <a:p>
            <a:pPr lvl="1"/>
            <a:endParaRPr lang="en-US"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2422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2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2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2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2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3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Rectangle 3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60" name="Freeform: Shape 3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3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4439633" y="4518923"/>
            <a:ext cx="3312734" cy="1141851"/>
          </a:xfrm>
          <a:noFill/>
        </p:spPr>
        <p:txBody>
          <a:bodyPr vert="horz" lIns="91440" tIns="45720" rIns="91440" bIns="45720" rtlCol="0">
            <a:normAutofit/>
          </a:bodyPr>
          <a:lstStyle/>
          <a:p>
            <a:pPr marL="0" indent="0" algn="ctr">
              <a:buNone/>
            </a:pPr>
            <a:r>
              <a:rPr lang="en-US" sz="2000" kern="1200">
                <a:solidFill>
                  <a:srgbClr val="080808"/>
                </a:solidFill>
                <a:latin typeface="+mn-lt"/>
                <a:ea typeface="+mn-ea"/>
                <a:cs typeface="+mn-cs"/>
              </a:rPr>
              <a:t>Hope you learned a lot!</a:t>
            </a:r>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End</a:t>
            </a:r>
          </a:p>
        </p:txBody>
      </p:sp>
      <p:sp>
        <p:nvSpPr>
          <p:cNvPr id="62" name="Freeform: Shape 3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ectangle 4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326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FF276E-870E-B249-8E11-3EE53C5A1A3A}"/>
              </a:ext>
            </a:extLst>
          </p:cNvPr>
          <p:cNvSpPr>
            <a:spLocks noGrp="1"/>
          </p:cNvSpPr>
          <p:nvPr>
            <p:ph type="title"/>
          </p:nvPr>
        </p:nvSpPr>
        <p:spPr>
          <a:xfrm>
            <a:off x="643467" y="321734"/>
            <a:ext cx="10905066" cy="1135737"/>
          </a:xfrm>
        </p:spPr>
        <p:txBody>
          <a:bodyPr>
            <a:normAutofit/>
          </a:bodyPr>
          <a:lstStyle/>
          <a:p>
            <a:r>
              <a:rPr lang="en-US" sz="3600" dirty="0"/>
              <a:t>Some Terminology/Notation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D8A9E-6E7F-594C-A179-0C4F290A65ED}"/>
                  </a:ext>
                </a:extLst>
              </p:cNvPr>
              <p:cNvSpPr>
                <a:spLocks noGrp="1"/>
              </p:cNvSpPr>
              <p:nvPr>
                <p:ph idx="1"/>
              </p:nvPr>
            </p:nvSpPr>
            <p:spPr>
              <a:xfrm>
                <a:off x="643467" y="1782981"/>
                <a:ext cx="10905066" cy="4393982"/>
              </a:xfrm>
            </p:spPr>
            <p:txBody>
              <a:bodyPr>
                <a:norm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 </m:t>
                    </m:r>
                    <m:r>
                      <a:rPr lang="en-US" sz="2000" b="0" i="1" smtClean="0">
                        <a:latin typeface="Cambria Math" panose="02040503050406030204" pitchFamily="18" charset="0"/>
                      </a:rPr>
                      <m:t>𝑝𝑔𝑚</m:t>
                    </m:r>
                    <m:r>
                      <a:rPr lang="en-US" sz="2000" b="0" i="1" smtClean="0">
                        <a:latin typeface="Cambria Math" panose="02040503050406030204" pitchFamily="18" charset="0"/>
                      </a:rPr>
                      <m:t>  </m:t>
                    </m:r>
                    <m:r>
                      <a:rPr lang="en-US" sz="2000" b="0" i="1" smtClean="0">
                        <a:latin typeface="Cambria Math" panose="02040503050406030204" pitchFamily="18" charset="0"/>
                      </a:rPr>
                      <m:t>𝑝</m:t>
                    </m:r>
                    <m:r>
                      <a:rPr lang="en-US" sz="2000" b="0" i="1" smtClean="0">
                        <a:latin typeface="Cambria Math" panose="02040503050406030204" pitchFamily="18" charset="0"/>
                      </a:rPr>
                      <m:t>  </m:t>
                    </m:r>
                    <m:r>
                      <a:rPr lang="en-US" sz="2000" b="0" i="1" smtClean="0">
                        <a:latin typeface="Cambria Math" panose="02040503050406030204" pitchFamily="18" charset="0"/>
                      </a:rPr>
                      <m:t>𝑓𝑜𝑟</m:t>
                    </m:r>
                    <m:r>
                      <a:rPr lang="en-US" sz="2000" b="0" i="1" smtClean="0">
                        <a:latin typeface="Cambria Math" panose="02040503050406030204" pitchFamily="18" charset="0"/>
                      </a:rPr>
                      <m:t> </m:t>
                    </m:r>
                    <m:r>
                      <a:rPr lang="en-US" sz="2000" b="0" i="1" smtClean="0">
                        <a:latin typeface="Cambria Math" panose="02040503050406030204" pitchFamily="18" charset="0"/>
                      </a:rPr>
                      <m:t>𝑡𝑎𝑠𝑘</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0" i="1" smtClean="0">
                                <a:latin typeface="Cambria Math" panose="02040503050406030204" pitchFamily="18" charset="0"/>
                              </a:rPr>
                              <m:t>𝑝</m:t>
                            </m:r>
                          </m:e>
                        </m:d>
                      </m:e>
                    </m:func>
                    <m:r>
                      <a:rPr lang="en-US" sz="2000" b="0" i="1" smtClean="0">
                        <a:latin typeface="Cambria Math" panose="02040503050406030204" pitchFamily="18" charset="0"/>
                      </a:rPr>
                      <m:t>&gt;0}</m:t>
                    </m:r>
                  </m:oMath>
                </a14:m>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080D8A9E-6E7F-594C-A179-0C4F290A65ED}"/>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465" t="-115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0444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FAQs</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9816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Question1: how to define </a:t>
            </a:r>
            <a:r>
              <a:rPr lang="en-US" sz="3600" dirty="0" err="1"/>
              <a:t>Pr</a:t>
            </a:r>
            <a:r>
              <a:rPr lang="en-US" sz="3600" dirty="0"/>
              <a:t>[</a:t>
            </a:r>
            <a:r>
              <a:rPr lang="en-US" sz="3600" dirty="0" err="1"/>
              <a:t>x|p</a:t>
            </a:r>
            <a:r>
              <a:rPr lang="en-US" sz="3600" dirty="0"/>
              <a:t>] &amp; </a:t>
            </a:r>
            <a:r>
              <a:rPr lang="en-US" sz="3600" dirty="0" err="1"/>
              <a:t>Pr</a:t>
            </a:r>
            <a:r>
              <a:rPr lang="en-US" sz="3600" dirty="0"/>
              <a:t>[</a:t>
            </a:r>
            <a:r>
              <a:rPr lang="en-US" sz="3600" dirty="0" err="1"/>
              <a:t>p|x</a:t>
            </a:r>
            <a:r>
              <a:rPr lang="en-US" sz="3600" dirty="0"/>
              <a:t>, D, \theta]? </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lnSpcReduction="10000"/>
          </a:bodyPr>
          <a:lstStyle/>
          <a:p>
            <a:r>
              <a:rPr lang="en-US" sz="2000" dirty="0"/>
              <a:t>Q: **</a:t>
            </a:r>
            <a:r>
              <a:rPr lang="en-US" sz="2000" b="1" dirty="0"/>
              <a:t>how do you assign the probability of two different programs that satisfy the IOs**</a:t>
            </a:r>
          </a:p>
          <a:p>
            <a:pPr lvl="1"/>
            <a:r>
              <a:rPr lang="en-US" sz="1600" dirty="0"/>
              <a:t>How is </a:t>
            </a:r>
            <a:r>
              <a:rPr lang="en-US" sz="1600" dirty="0" err="1"/>
              <a:t>Pr</a:t>
            </a:r>
            <a:r>
              <a:rPr lang="en-US" sz="1600" dirty="0"/>
              <a:t>[</a:t>
            </a:r>
            <a:r>
              <a:rPr lang="en-US" sz="1600" dirty="0" err="1"/>
              <a:t>x|p</a:t>
            </a:r>
            <a:r>
              <a:rPr lang="en-US" sz="1600" dirty="0"/>
              <a:t>] defined? If x is a set of IOs. P is a </a:t>
            </a:r>
            <a:r>
              <a:rPr lang="en-US" sz="1600" dirty="0" err="1"/>
              <a:t>pgm</a:t>
            </a:r>
            <a:r>
              <a:rPr lang="en-US" sz="1600" dirty="0"/>
              <a:t>. Then it either satisfies the IOs or it does not. Yes, there are many p’s that satisfy IOs in x but how do you weight them differently? </a:t>
            </a:r>
          </a:p>
          <a:p>
            <a:pPr lvl="1"/>
            <a:r>
              <a:rPr lang="en-US" sz="1600" dirty="0"/>
              <a:t>You might think by length of p, but isn’t that what </a:t>
            </a:r>
            <a:r>
              <a:rPr lang="en-US" sz="1600" dirty="0" err="1"/>
              <a:t>Pr</a:t>
            </a:r>
            <a:r>
              <a:rPr lang="en-US" sz="1600" dirty="0"/>
              <a:t>[p|\theta, D] does?</a:t>
            </a:r>
          </a:p>
          <a:p>
            <a:pPr lvl="1"/>
            <a:r>
              <a:rPr lang="en-US" sz="1600" dirty="0" err="1"/>
              <a:t>Pr</a:t>
            </a:r>
            <a:r>
              <a:rPr lang="en-US" sz="1600" dirty="0"/>
              <a:t>[</a:t>
            </a:r>
            <a:r>
              <a:rPr lang="en-US" sz="1600" dirty="0" err="1"/>
              <a:t>x|p</a:t>
            </a:r>
            <a:r>
              <a:rPr lang="en-US" sz="1600" dirty="0"/>
              <a:t>] is similar to asking </a:t>
            </a:r>
            <a:r>
              <a:rPr lang="en-US" sz="1600" dirty="0" err="1"/>
              <a:t>Pr</a:t>
            </a:r>
            <a:r>
              <a:rPr lang="en-US" sz="1600" dirty="0"/>
              <a:t>[p*|p] i.e. how likely is the program p* given program p that is in the frontier (or program  are about to synthesize)</a:t>
            </a:r>
          </a:p>
          <a:p>
            <a:pPr lvl="1"/>
            <a:r>
              <a:rPr lang="en-US" sz="1600" dirty="0"/>
              <a:t>This is similar to asking how similar </a:t>
            </a:r>
            <a:r>
              <a:rPr lang="en-US" sz="1600" dirty="0" err="1"/>
              <a:t>Pr</a:t>
            </a:r>
            <a:r>
              <a:rPr lang="en-US" sz="1600" dirty="0"/>
              <a:t>[</a:t>
            </a:r>
            <a:r>
              <a:rPr lang="en-US" sz="1600" dirty="0" err="1"/>
              <a:t>x|p</a:t>
            </a:r>
            <a:r>
              <a:rPr lang="en-US" sz="1600" dirty="0"/>
              <a:t>]&lt;-&gt; </a:t>
            </a:r>
            <a:r>
              <a:rPr lang="en-US" sz="1600" dirty="0" err="1"/>
              <a:t>Pr</a:t>
            </a:r>
            <a:r>
              <a:rPr lang="en-US" sz="1600" dirty="0"/>
              <a:t>[p*|p]. In a way we are asking how similar is p* and p? knowing if they are equivalent is undecidable – but if it’s ”understandable” then humans can “figure it out”. But your never sure 100% so you are quantifying how likely you think the program given (i.e. p) is the true program</a:t>
            </a:r>
          </a:p>
          <a:p>
            <a:pPr lvl="1"/>
            <a:r>
              <a:rPr lang="en-US" sz="1600" dirty="0" err="1"/>
              <a:t>Pr</a:t>
            </a:r>
            <a:r>
              <a:rPr lang="en-US" sz="1600" dirty="0"/>
              <a:t>[</a:t>
            </a:r>
            <a:r>
              <a:rPr lang="en-US" sz="1600" dirty="0" err="1"/>
              <a:t>x|p</a:t>
            </a:r>
            <a:r>
              <a:rPr lang="en-US" sz="1600" dirty="0"/>
              <a:t>] in a way quantifies the belief that program p (likely in frontier, or we are going to synthesize) is the ground truth program related to x? How likely is the IOs x given our program p? </a:t>
            </a:r>
          </a:p>
          <a:p>
            <a:pPr lvl="1"/>
            <a:r>
              <a:rPr lang="en-US" sz="1600" dirty="0"/>
              <a:t>Yes, x is given and either p outputs x or not but if you were to compare it with p* you might give it a different weighting…maybe due to it’s length or how many components it is re-using from the library</a:t>
            </a:r>
          </a:p>
          <a:p>
            <a:pPr lvl="1"/>
            <a:r>
              <a:rPr lang="en-US" sz="1600" dirty="0"/>
              <a:t>For example, if you have 2 p’s p1, p2, you’d likely assign a higher weight to the p that uses the more blocks from your DSL (rather than arbitrary code even if it works). Like, your more likely to choose p that uses human code – if you were coding that’s what you’d choose most likely! </a:t>
            </a:r>
          </a:p>
          <a:p>
            <a:pPr lvl="1"/>
            <a:r>
              <a:rPr lang="en-US" sz="1600" dirty="0"/>
              <a:t>So that would give </a:t>
            </a:r>
            <a:r>
              <a:rPr lang="en-US" sz="1600" dirty="0" err="1"/>
              <a:t>Pr</a:t>
            </a:r>
            <a:r>
              <a:rPr lang="en-US" sz="1600" dirty="0"/>
              <a:t>[x |p, D, theta] – which is not what the authors have, so, puzzling! What is </a:t>
            </a:r>
            <a:r>
              <a:rPr lang="en-US" sz="1600" dirty="0" err="1"/>
              <a:t>Pr</a:t>
            </a:r>
            <a:r>
              <a:rPr lang="en-US" sz="1600" dirty="0"/>
              <a:t>[</a:t>
            </a:r>
            <a:r>
              <a:rPr lang="en-US" sz="1600" dirty="0" err="1"/>
              <a:t>x|p</a:t>
            </a:r>
            <a:r>
              <a:rPr lang="en-US" sz="1600" dirty="0"/>
              <a:t>] supposed to mean? **how do you assign the probability of two different programs that satisfy the IOs**?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9849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Question2: how do they define the generative model from the DSL? Seems like magic!</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r>
              <a:rPr lang="en-US" sz="2000" dirty="0"/>
              <a:t>Q: </a:t>
            </a:r>
          </a:p>
          <a:p>
            <a:pPr lvl="1"/>
            <a:r>
              <a:rPr lang="en-US" sz="2000" dirty="0"/>
              <a:t>This question might be equivalent to the previous question </a:t>
            </a:r>
          </a:p>
          <a:p>
            <a:pPr lvl="2"/>
            <a:r>
              <a:rPr lang="en-US" dirty="0"/>
              <a:t>i.e. how to define </a:t>
            </a:r>
            <a:r>
              <a:rPr lang="en-US" dirty="0" err="1"/>
              <a:t>Pr</a:t>
            </a:r>
            <a:r>
              <a:rPr lang="en-US" dirty="0"/>
              <a:t>[</a:t>
            </a:r>
            <a:r>
              <a:rPr lang="en-US" dirty="0" err="1"/>
              <a:t>x|p</a:t>
            </a:r>
            <a:r>
              <a:rPr lang="en-US" dirty="0"/>
              <a:t>] &amp; </a:t>
            </a:r>
            <a:r>
              <a:rPr lang="en-US" dirty="0" err="1"/>
              <a:t>Pr</a:t>
            </a:r>
            <a:r>
              <a:rPr lang="en-US" dirty="0"/>
              <a:t>[</a:t>
            </a:r>
            <a:r>
              <a:rPr lang="en-US" dirty="0" err="1"/>
              <a:t>p|x</a:t>
            </a:r>
            <a:r>
              <a:rPr lang="en-US" dirty="0"/>
              <a:t>, D, \theta]</a:t>
            </a:r>
          </a:p>
          <a:p>
            <a:pPr lvl="1"/>
            <a:r>
              <a:rPr lang="en-US" dirty="0"/>
              <a:t>If we know how to sample programs, we must know something about the probability distribution that generates programs!</a:t>
            </a:r>
          </a:p>
          <a:p>
            <a:pPr lvl="1"/>
            <a:r>
              <a:rPr lang="en-US" dirty="0"/>
              <a:t>Actually just realized I will likely know the answer to this (at least from the fragment grammar perspective) once I finish reading my fragment grammar book</a:t>
            </a:r>
          </a:p>
          <a:p>
            <a:pPr lvl="2"/>
            <a:r>
              <a:rPr lang="en-US" dirty="0"/>
              <a:t>i.e. PCFG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01064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Questions 3: Compress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r>
                  <a:rPr lang="en-US" sz="2000" dirty="0"/>
                  <a:t>Question: this does not just add new subexpressions but instead extract fragments that unify with programs in the frontier (Q: what does this mean?)</a:t>
                </a:r>
              </a:p>
              <a:p>
                <a:r>
                  <a:rPr lang="en-US" sz="2000" dirty="0"/>
                  <a:t>Question: is it true that because the fragments that are suggested optimize the Bayesian criterion i.e. approximately improve this integral </a:t>
                </a:r>
                <a14:m>
                  <m:oMath xmlns:m="http://schemas.openxmlformats.org/officeDocument/2006/math">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𝐷</m:t>
                        </m:r>
                      </m:lim>
                    </m:limLow>
                    <m:nary>
                      <m:naryPr>
                        <m:limLoc m:val="undOvr"/>
                        <m:subHide m:val="on"/>
                        <m:supHide m:val="on"/>
                        <m:ctrlPr>
                          <a:rPr lang="en-US" sz="2000" i="1" smtClean="0">
                            <a:latin typeface="Cambria Math" panose="02040503050406030204" pitchFamily="18" charset="0"/>
                          </a:rPr>
                        </m:ctrlPr>
                      </m:naryPr>
                      <m:sub/>
                      <m:sup/>
                      <m:e>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𝜃</m:t>
                            </m:r>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𝐹</m:t>
                            </m:r>
                          </m:e>
                          <m:e>
                            <m:r>
                              <a:rPr lang="en-US" sz="2000" b="0" i="1" smtClean="0">
                                <a:latin typeface="Cambria Math" panose="02040503050406030204" pitchFamily="18" charset="0"/>
                              </a:rPr>
                              <m:t>𝑋</m:t>
                            </m:r>
                          </m:e>
                        </m:d>
                        <m:r>
                          <a:rPr lang="en-US" sz="2000" b="0" i="1" smtClean="0">
                            <a:latin typeface="Cambria Math" panose="02040503050406030204" pitchFamily="18" charset="0"/>
                          </a:rPr>
                          <m:t>𝑑</m:t>
                        </m:r>
                        <m:r>
                          <a:rPr lang="en-US" sz="2000" b="0" i="1" smtClean="0">
                            <a:latin typeface="Cambria Math" panose="02040503050406030204" pitchFamily="18" charset="0"/>
                          </a:rPr>
                          <m:t>𝜃</m:t>
                        </m:r>
                      </m:e>
                    </m:nary>
                  </m:oMath>
                </a14:m>
                <a:r>
                  <a:rPr lang="en-US" sz="2000" dirty="0"/>
                  <a:t> that the improve D is thus generalization (due to why Bayesian theory works)?</a:t>
                </a:r>
              </a:p>
              <a:p>
                <a:endParaRPr lang="en-US" sz="2000" dirty="0"/>
              </a:p>
            </p:txBody>
          </p:sp>
        </mc:Choice>
        <mc:Fallback xmlns="">
          <p:sp>
            <p:nvSpPr>
              <p:cNvPr id="3" name="Content Placeholder 2">
                <a:extLst>
                  <a:ext uri="{FF2B5EF4-FFF2-40B4-BE49-F238E27FC236}">
                    <a16:creationId xmlns:a16="http://schemas.microsoft.com/office/drawing/2014/main" id="{A6DEB4C8-AE3E-F349-89E2-F367BFC93E42}"/>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465" t="-172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82371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Idea1: How do we avoid predicting entire proofs as a program synthesis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0"/>
                <a:ext cx="10905066" cy="5075020"/>
              </a:xfrm>
            </p:spPr>
            <p:txBody>
              <a:bodyPr>
                <a:normAutofit/>
              </a:bodyPr>
              <a:lstStyle/>
              <a:p>
                <a:r>
                  <a:rPr lang="en-US" sz="2000" b="0" dirty="0">
                    <a:latin typeface="Cambria Math" panose="02040503050406030204" pitchFamily="18" charset="0"/>
                  </a:rPr>
                  <a:t>Answer: Sketching! i.e</a:t>
                </a:r>
                <a:r>
                  <a:rPr lang="en-US" sz="2000" dirty="0">
                    <a:latin typeface="Cambria Math" panose="02040503050406030204" pitchFamily="18" charset="0"/>
                  </a:rPr>
                  <a:t>. take in a sketch &amp; theorem but </a:t>
                </a:r>
                <a:r>
                  <a:rPr lang="en-US" sz="2000" b="1" dirty="0">
                    <a:latin typeface="Cambria Math" panose="02040503050406030204" pitchFamily="18" charset="0"/>
                  </a:rPr>
                  <a:t>instead predict the intermediate lemmas needed for the sketch</a:t>
                </a:r>
              </a:p>
              <a:p>
                <a:r>
                  <a:rPr lang="en-US" sz="2000" b="0" dirty="0">
                    <a:latin typeface="Cambria Math" panose="02040503050406030204" pitchFamily="18" charset="0"/>
                  </a:rPr>
                  <a:t>Concretely:</a:t>
                </a:r>
                <a:endParaRPr lang="en-US" sz="2000" dirty="0">
                  <a:latin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=&lt;</m:t>
                                </m:r>
                                <m:r>
                                  <a:rPr lang="en-US" sz="2000" b="0" i="1" smtClean="0">
                                    <a:latin typeface="Cambria Math" panose="02040503050406030204" pitchFamily="18" charset="0"/>
                                  </a:rPr>
                                  <m:t>𝑡h</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𝑠𝑘𝑒𝑡𝑐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&gt;,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𝑠𝑘𝑒𝑡𝑐</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Sub>
                                  </m:e>
                                </m:d>
                              </m:e>
                            </m:d>
                          </m:e>
                        </m:d>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sSubSup>
                  </m:oMath>
                </a14:m>
                <a:endParaRPr lang="en-US" sz="2000" dirty="0"/>
              </a:p>
              <a:p>
                <a:r>
                  <a:rPr lang="en-US" sz="2000" dirty="0"/>
                  <a:t>Train the NN to predict intermediate lemmas given a sketch</a:t>
                </a:r>
              </a:p>
              <a:p>
                <a:r>
                  <a:rPr lang="en-US" sz="2000" dirty="0"/>
                  <a:t>Challenges:</a:t>
                </a:r>
              </a:p>
              <a:p>
                <a:pPr lvl="1"/>
                <a:r>
                  <a:rPr lang="en-US" sz="1600" dirty="0"/>
                  <a:t>Generate a sketch from human proofs (good idea for an initial seed -- even if it’s small)</a:t>
                </a:r>
              </a:p>
              <a:p>
                <a:pPr lvl="1"/>
                <a:r>
                  <a:rPr lang="en-US" sz="1600" dirty="0"/>
                  <a:t>Note: my definition of sketch does not need receive a sketch, it can start from scratch, but would it work!?</a:t>
                </a:r>
              </a:p>
              <a:p>
                <a:pPr lvl="1"/>
                <a:r>
                  <a:rPr lang="en-US" sz="1600" dirty="0"/>
                  <a:t>The above formulation does need the true lemmas – but if we can frame it as an RL problem + tackle the sparse rewards function we can solve this!</a:t>
                </a:r>
              </a:p>
              <a:p>
                <a:r>
                  <a:rPr lang="en-US" sz="2000" dirty="0"/>
                  <a:t>Question</a:t>
                </a:r>
                <a:r>
                  <a:rPr lang="en-US" sz="2000" dirty="0">
                    <a:sym typeface="Wingdings" pitchFamily="2" charset="2"/>
                  </a:rPr>
                  <a:t> (</a:t>
                </a:r>
                <a:r>
                  <a:rPr lang="en-US" sz="2000" dirty="0" err="1">
                    <a:sym typeface="Wingdings" pitchFamily="2" charset="2"/>
                  </a:rPr>
                  <a:t>Sanmi</a:t>
                </a:r>
                <a:r>
                  <a:rPr lang="en-US" sz="2000" dirty="0">
                    <a:sym typeface="Wingdings" pitchFamily="2" charset="2"/>
                  </a:rPr>
                  <a:t>: How to generate multiple Sequences with transformers)</a:t>
                </a:r>
              </a:p>
              <a:p>
                <a:r>
                  <a:rPr lang="en-US" sz="2000" dirty="0"/>
                  <a:t>Idea: </a:t>
                </a:r>
              </a:p>
              <a:p>
                <a:pPr lvl="1"/>
                <a:r>
                  <a:rPr lang="en-US" sz="1600" dirty="0"/>
                  <a:t>Augment transformers to take in a context vector from the previous transformer (some type of memory)</a:t>
                </a:r>
              </a:p>
              <a:p>
                <a:pPr lvl="1"/>
                <a:r>
                  <a:rPr lang="en-US" sz="1600" dirty="0"/>
                  <a:t>Do this recursively (like RNNs) and thus output </a:t>
                </a:r>
                <a:r>
                  <a:rPr lang="en-US" sz="1600" dirty="0" err="1"/>
                  <a:t>l_k</a:t>
                </a:r>
                <a:r>
                  <a:rPr lang="en-US" sz="1600" dirty="0"/>
                  <a:t> condition on l_1 to l_k-1 </a:t>
                </a:r>
              </a:p>
              <a:p>
                <a:endParaRPr lang="en-US" sz="2000" dirty="0"/>
              </a:p>
            </p:txBody>
          </p:sp>
        </mc:Choice>
        <mc:Fallback xmlns="">
          <p:sp>
            <p:nvSpPr>
              <p:cNvPr id="3" name="Content Placeholder 2">
                <a:extLst>
                  <a:ext uri="{FF2B5EF4-FFF2-40B4-BE49-F238E27FC236}">
                    <a16:creationId xmlns:a16="http://schemas.microsoft.com/office/drawing/2014/main" id="{A6DEB4C8-AE3E-F349-89E2-F367BFC93E42}"/>
                  </a:ext>
                </a:extLst>
              </p:cNvPr>
              <p:cNvSpPr>
                <a:spLocks noGrp="1" noRot="1" noChangeAspect="1" noMove="1" noResize="1" noEditPoints="1" noAdjustHandles="1" noChangeArrowheads="1" noChangeShapeType="1" noTextEdit="1"/>
              </p:cNvSpPr>
              <p:nvPr>
                <p:ph idx="1"/>
              </p:nvPr>
            </p:nvSpPr>
            <p:spPr>
              <a:xfrm>
                <a:off x="643467" y="1782980"/>
                <a:ext cx="10905066" cy="5075020"/>
              </a:xfrm>
              <a:blipFill>
                <a:blip r:embed="rId2"/>
                <a:stretch>
                  <a:fillRect l="-465" t="-15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71795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6" y="321734"/>
            <a:ext cx="11453053" cy="1135737"/>
          </a:xfrm>
        </p:spPr>
        <p:txBody>
          <a:bodyPr>
            <a:normAutofit/>
          </a:bodyPr>
          <a:lstStyle/>
          <a:p>
            <a:r>
              <a:rPr lang="en-US" sz="3600" dirty="0"/>
              <a:t>Idea2: How do we avoid predicting entire proofs as a program synthesis problem – without ground truth lemmas?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0" y="1782980"/>
                <a:ext cx="12191999" cy="5075020"/>
              </a:xfrm>
            </p:spPr>
            <p:txBody>
              <a:bodyPr>
                <a:normAutofit/>
              </a:bodyPr>
              <a:lstStyle/>
              <a:p>
                <a:r>
                  <a:rPr lang="en-US" sz="2000" b="0" dirty="0">
                    <a:latin typeface="Cambria Math" panose="02040503050406030204" pitchFamily="18" charset="0"/>
                  </a:rPr>
                  <a:t>Answer: Sketching with RL! i.e</a:t>
                </a:r>
                <a:r>
                  <a:rPr lang="en-US" sz="2000" dirty="0">
                    <a:latin typeface="Cambria Math" panose="02040503050406030204" pitchFamily="18" charset="0"/>
                  </a:rPr>
                  <a:t>. take in a sketch &amp; theorem but </a:t>
                </a:r>
                <a:r>
                  <a:rPr lang="en-US" sz="2000" b="1" dirty="0">
                    <a:latin typeface="Cambria Math" panose="02040503050406030204" pitchFamily="18" charset="0"/>
                  </a:rPr>
                  <a:t>instead predict the intermediate lemmas needed for the sketch via RL</a:t>
                </a:r>
              </a:p>
              <a:p>
                <a:r>
                  <a:rPr lang="en-US" sz="2000" b="0" dirty="0">
                    <a:latin typeface="Cambria Math" panose="02040503050406030204" pitchFamily="18" charset="0"/>
                  </a:rPr>
                  <a:t>Concretely (</a:t>
                </a:r>
                <a:r>
                  <a:rPr lang="en-US" sz="2000" dirty="0"/>
                  <a:t>Weakly supervised (terminology from inductive synthesis)</a:t>
                </a:r>
                <a:r>
                  <a:rPr lang="en-US" sz="2000" b="0" dirty="0">
                    <a:latin typeface="Cambria Math" panose="02040503050406030204" pitchFamily="18" charset="0"/>
                  </a:rPr>
                  <a:t>:</a:t>
                </a:r>
                <a:endParaRPr lang="en-US" sz="2000" dirty="0">
                  <a:latin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𝑡h</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𝑖</m:t>
                                    </m:r>
                                  </m:sub>
                                </m:sSub>
                              </m:e>
                            </m:d>
                          </m:e>
                        </m:d>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sSubSup>
                  </m:oMath>
                </a14:m>
                <a:endParaRPr lang="en-US" sz="2000" dirty="0"/>
              </a:p>
              <a:p>
                <a:r>
                  <a:rPr lang="en-US" sz="2000" dirty="0"/>
                  <a:t>How to do this?</a:t>
                </a:r>
              </a:p>
              <a:p>
                <a:pPr lvl="1"/>
                <a:r>
                  <a:rPr lang="en-US" sz="2000" dirty="0"/>
                  <a:t>Have a Transformer predict lemmas using my Sketching algorithm (predict lemmas, check if target </a:t>
                </a:r>
                <a:r>
                  <a:rPr lang="en-US" sz="2000" dirty="0" err="1"/>
                  <a:t>thm</a:t>
                </a:r>
                <a:r>
                  <a:rPr lang="en-US" sz="2000" dirty="0"/>
                  <a:t> is closed using it using some prover i.e. shows </a:t>
                </a:r>
                <a:r>
                  <a:rPr lang="en-US" sz="2000" dirty="0" err="1"/>
                  <a:t>thm_i</a:t>
                </a:r>
                <a:r>
                  <a:rPr lang="en-US" sz="2000" dirty="0"/>
                  <a:t> using l1 … </a:t>
                </a:r>
                <a:r>
                  <a:rPr lang="en-US" sz="2000" dirty="0" err="1"/>
                  <a:t>lk</a:t>
                </a:r>
                <a:r>
                  <a:rPr lang="en-US" sz="2000" dirty="0"/>
                  <a:t> by auto, </a:t>
                </a:r>
                <a:r>
                  <a:rPr lang="en-US" sz="2000" dirty="0" err="1"/>
                  <a:t>metics</a:t>
                </a:r>
                <a:r>
                  <a:rPr lang="en-US" sz="2000" dirty="0"/>
                  <a:t>, hammer, </a:t>
                </a:r>
                <a:r>
                  <a:rPr lang="en-US" sz="2000" dirty="0" err="1"/>
                  <a:t>sketch_itself</a:t>
                </a:r>
                <a:r>
                  <a:rPr lang="en-US" sz="2000" dirty="0"/>
                  <a:t>)</a:t>
                </a:r>
              </a:p>
              <a:p>
                <a:r>
                  <a:rPr lang="en-US" sz="2000" dirty="0"/>
                  <a:t>Challenges</a:t>
                </a:r>
              </a:p>
              <a:p>
                <a:pPr lvl="1"/>
                <a:r>
                  <a:rPr lang="en-US" sz="2000" dirty="0"/>
                  <a:t>How to solve sparse rewards problem? (predict steps too perhaps, or other notion of complexity?)</a:t>
                </a:r>
              </a:p>
              <a:p>
                <a:pPr lvl="1"/>
                <a:r>
                  <a:rPr lang="en-US" sz="2000" dirty="0"/>
                  <a:t>For partial proofs, give credit if it’s similar to ground proof? (</a:t>
                </a:r>
                <a:r>
                  <a:rPr lang="en-US" sz="2000" dirty="0" err="1"/>
                  <a:t>todo</a:t>
                </a:r>
                <a:r>
                  <a:rPr lang="en-US" sz="2000" dirty="0"/>
                  <a:t>, how to measure similarity of proofs or proof objects…)</a:t>
                </a:r>
              </a:p>
              <a:p>
                <a:pPr lvl="1"/>
                <a:r>
                  <a:rPr lang="en-US" sz="2000" dirty="0"/>
                  <a:t>Perhaps combining tactic prediction model with Sketcher whenever it is needed?</a:t>
                </a:r>
              </a:p>
              <a:p>
                <a:pPr lvl="1"/>
                <a:endParaRPr lang="en-US" sz="2000" dirty="0"/>
              </a:p>
              <a:p>
                <a:pPr lvl="1"/>
                <a:endParaRPr lang="en-US" sz="2000" dirty="0"/>
              </a:p>
            </p:txBody>
          </p:sp>
        </mc:Choice>
        <mc:Fallback xmlns="">
          <p:sp>
            <p:nvSpPr>
              <p:cNvPr id="3" name="Content Placeholder 2">
                <a:extLst>
                  <a:ext uri="{FF2B5EF4-FFF2-40B4-BE49-F238E27FC236}">
                    <a16:creationId xmlns:a16="http://schemas.microsoft.com/office/drawing/2014/main" id="{A6DEB4C8-AE3E-F349-89E2-F367BFC93E42}"/>
                  </a:ext>
                </a:extLst>
              </p:cNvPr>
              <p:cNvSpPr>
                <a:spLocks noGrp="1" noRot="1" noChangeAspect="1" noMove="1" noResize="1" noEditPoints="1" noAdjustHandles="1" noChangeArrowheads="1" noChangeShapeType="1" noTextEdit="1"/>
              </p:cNvSpPr>
              <p:nvPr>
                <p:ph idx="1"/>
              </p:nvPr>
            </p:nvSpPr>
            <p:spPr>
              <a:xfrm>
                <a:off x="0" y="1782980"/>
                <a:ext cx="12191999" cy="5075020"/>
              </a:xfrm>
              <a:blipFill>
                <a:blip r:embed="rId2"/>
                <a:stretch>
                  <a:fillRect l="-416" t="-15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3376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Comments:</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r>
              <a:rPr lang="en-US" sz="2000" dirty="0"/>
              <a:t>I think it would have been good if EC^2 &amp; DC would have acknowledge or compared their method with expert iteration (i.e. use no dreaming). It is a combination of it + wake sleep.</a:t>
            </a:r>
          </a:p>
          <a:p>
            <a:r>
              <a:rPr lang="en-US" sz="2000" dirty="0"/>
              <a:t>Another comment. Very similar to my meta-learning algorithm using Position Evaluators</a:t>
            </a:r>
          </a:p>
          <a:p>
            <a:pPr lvl="1"/>
            <a:r>
              <a:rPr lang="en-US" sz="1600" dirty="0"/>
              <a:t>The idea is similar:</a:t>
            </a:r>
          </a:p>
          <a:p>
            <a:pPr lvl="1"/>
            <a:r>
              <a:rPr lang="en-US" sz="1600" dirty="0"/>
              <a:t>You have an initial tactic predictor and a proof search algorithm that uses </a:t>
            </a:r>
            <a:r>
              <a:rPr lang="en-US" sz="1600" dirty="0" err="1"/>
              <a:t>PosEval</a:t>
            </a:r>
            <a:endParaRPr lang="en-US" sz="1600" dirty="0"/>
          </a:p>
          <a:p>
            <a:pPr lvl="1"/>
            <a:r>
              <a:rPr lang="en-US" sz="1600" dirty="0"/>
              <a:t>Use both to get more proofs and an improved version of the data set of steps</a:t>
            </a:r>
          </a:p>
          <a:p>
            <a:pPr lvl="1"/>
            <a:r>
              <a:rPr lang="en-US" sz="1600" dirty="0"/>
              <a:t>Then improve </a:t>
            </a:r>
            <a:r>
              <a:rPr lang="en-US" sz="1600" dirty="0" err="1"/>
              <a:t>PosEval</a:t>
            </a:r>
            <a:r>
              <a:rPr lang="en-US" sz="1600" dirty="0"/>
              <a:t> with these new steps</a:t>
            </a:r>
          </a:p>
          <a:p>
            <a:pPr lvl="1"/>
            <a:r>
              <a:rPr lang="en-US" sz="1600" dirty="0"/>
              <a:t>Then fine-tune Tactic-Predictor to encourage it to predict tactics that lead to shorter proofs</a:t>
            </a:r>
          </a:p>
          <a:p>
            <a:pPr lvl="1"/>
            <a:r>
              <a:rPr lang="en-US" sz="1600" dirty="0"/>
              <a:t>Then repeat. This is also expert iteration like EC^2/DC. It only lacks the dreaming since there is no generative model (perhaps arguably a big disadvantage)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7702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6AE03A-47EA-8D42-97A9-D6612563F2E4}"/>
              </a:ext>
            </a:extLst>
          </p:cNvPr>
          <p:cNvSpPr>
            <a:spLocks noGrp="1"/>
          </p:cNvSpPr>
          <p:nvPr>
            <p:ph type="title"/>
          </p:nvPr>
        </p:nvSpPr>
        <p:spPr>
          <a:xfrm>
            <a:off x="643467" y="321734"/>
            <a:ext cx="10905066" cy="1135737"/>
          </a:xfrm>
        </p:spPr>
        <p:txBody>
          <a:bodyPr>
            <a:normAutofit/>
          </a:bodyPr>
          <a:lstStyle/>
          <a:p>
            <a:r>
              <a:rPr lang="en-US" sz="3600" dirty="0"/>
              <a:t>Example (synthesis/programming) tasks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FE63BC-291A-9F4E-9A74-58B9E05E8000}"/>
                  </a:ext>
                </a:extLst>
              </p:cNvPr>
              <p:cNvSpPr>
                <a:spLocks noGrp="1"/>
              </p:cNvSpPr>
              <p:nvPr>
                <p:ph idx="1"/>
              </p:nvPr>
            </p:nvSpPr>
            <p:spPr>
              <a:xfrm>
                <a:off x="643467" y="1299990"/>
                <a:ext cx="10905066" cy="5558009"/>
              </a:xfrm>
            </p:spPr>
            <p:txBody>
              <a:bodyPr>
                <a:normAutofit/>
              </a:bodyPr>
              <a:lstStyle/>
              <a:p>
                <a:r>
                  <a:rPr lang="en-US" sz="2000" dirty="0"/>
                  <a:t>Inductive Synthesis (i.e. IOs examples approximate the ground truth program)</a:t>
                </a:r>
              </a:p>
              <a:p>
                <a:pPr lvl="1"/>
                <a:r>
                  <a:rPr lang="en-US" sz="1600" dirty="0"/>
                  <a:t>X</a:t>
                </a:r>
                <a14:m>
                  <m:oMath xmlns:m="http://schemas.openxmlformats.org/officeDocument/2006/math">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m:t>
                        </m:r>
                        <m:sSubSup>
                          <m:sSubSupPr>
                            <m:ctrlPr>
                              <a:rPr lang="en-US" sz="1600" b="0" i="1" smtClean="0">
                                <a:latin typeface="Cambria Math" panose="02040503050406030204" pitchFamily="18" charset="0"/>
                              </a:rPr>
                            </m:ctrlPr>
                          </m:sSubSupPr>
                          <m:e>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e>
                            </m:d>
                          </m:e>
                          <m:sub>
                            <m:r>
                              <a:rPr lang="en-US" sz="1600" b="0" i="1" smtClean="0">
                                <a:latin typeface="Cambria Math" panose="02040503050406030204" pitchFamily="18" charset="0"/>
                              </a:rPr>
                              <m:t>𝑗</m:t>
                            </m:r>
                            <m:r>
                              <a:rPr lang="en-US" sz="1600" b="0" i="1" smtClean="0">
                                <a:latin typeface="Cambria Math" panose="02040503050406030204" pitchFamily="18" charset="0"/>
                              </a:rPr>
                              <m:t>=1</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ub>
                            </m:sSub>
                          </m:sup>
                        </m:sSubSup>
                        <m:r>
                          <a:rPr lang="en-US" sz="1600" i="1">
                            <a:latin typeface="Cambria Math" panose="02040503050406030204" pitchFamily="18" charset="0"/>
                          </a:rPr>
                          <m:t>}</m:t>
                        </m:r>
                      </m:e>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sSubSup>
                  </m:oMath>
                </a14:m>
                <a:endParaRPr lang="en-US" sz="1600" dirty="0"/>
              </a:p>
              <a:p>
                <a:r>
                  <a:rPr lang="en-US" sz="2000" dirty="0"/>
                  <a:t>List Processing:</a:t>
                </a:r>
              </a:p>
              <a:p>
                <a:pPr lvl="1"/>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𝑟𝑒𝑝𝑒𝑎𝑡</m:t>
                        </m:r>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Sup>
                      <m:sSubSupPr>
                        <m:ctrlPr>
                          <a:rPr lang="en-US" sz="1600" b="0" i="1" smtClean="0">
                            <a:latin typeface="Cambria Math" panose="02040503050406030204" pitchFamily="18" charset="0"/>
                          </a:rPr>
                        </m:ctrlPr>
                      </m:sSubSupPr>
                      <m:e>
                        <m:d>
                          <m:dPr>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7, 0</m:t>
                                </m:r>
                              </m:e>
                            </m:d>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7, 0 , 7, 0</m:t>
                                </m:r>
                              </m:e>
                            </m:d>
                            <m:r>
                              <a:rPr lang="en-US" sz="1600" b="0" i="1" smtClean="0">
                                <a:latin typeface="Cambria Math" panose="02040503050406030204" pitchFamily="18" charset="0"/>
                              </a:rPr>
                              <m:t>)</m:t>
                            </m:r>
                          </m:e>
                        </m:d>
                      </m:e>
                      <m:sub>
                        <m:r>
                          <a:rPr lang="en-US" sz="1600" b="0" i="1" smtClean="0">
                            <a:latin typeface="Cambria Math" panose="02040503050406030204" pitchFamily="18" charset="0"/>
                          </a:rPr>
                          <m:t>𝑗</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sSubSup>
                  </m:oMath>
                </a14:m>
                <a:endParaRPr lang="en-US" sz="1600" dirty="0"/>
              </a:p>
              <a:p>
                <a:pPr lvl="1"/>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𝑑𝑟𝑜𝑝</m:t>
                        </m:r>
                        <m:r>
                          <a:rPr lang="en-US" sz="1600" i="1">
                            <a:latin typeface="Cambria Math" panose="02040503050406030204" pitchFamily="18" charset="0"/>
                          </a:rPr>
                          <m:t>−</m:t>
                        </m:r>
                        <m:r>
                          <a:rPr lang="en-US" sz="1600" b="0" i="1" smtClean="0">
                            <a:latin typeface="Cambria Math" panose="02040503050406030204" pitchFamily="18" charset="0"/>
                          </a:rPr>
                          <m:t>3</m:t>
                        </m:r>
                      </m:sub>
                    </m:sSub>
                    <m:r>
                      <a:rPr lang="en-US" sz="1600" i="1">
                        <a:latin typeface="Cambria Math" panose="02040503050406030204" pitchFamily="18" charset="0"/>
                      </a:rPr>
                      <m:t>={ </m:t>
                    </m:r>
                    <m:sSubSup>
                      <m:sSubSupPr>
                        <m:ctrlPr>
                          <a:rPr lang="en-US" sz="1600" i="1">
                            <a:latin typeface="Cambria Math" panose="02040503050406030204" pitchFamily="18" charset="0"/>
                          </a:rPr>
                        </m:ctrlPr>
                      </m:sSubSupPr>
                      <m:e>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r>
                                  <a:rPr lang="en-US" sz="1600" b="0" i="1" smtClean="0">
                                    <a:latin typeface="Cambria Math" panose="02040503050406030204" pitchFamily="18" charset="0"/>
                                  </a:rPr>
                                  <m:t>, 3, 8, 6, 4</m:t>
                                </m:r>
                              </m:e>
                            </m:d>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6, 4</m:t>
                                </m:r>
                              </m:e>
                            </m:d>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𝑛</m:t>
                        </m:r>
                      </m:sup>
                    </m:sSubSup>
                  </m:oMath>
                </a14:m>
                <a:endParaRPr lang="en-US" sz="1600" dirty="0"/>
              </a:p>
              <a:p>
                <a:pPr lvl="1"/>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𝑝𝑟𝑜𝑑𝑢𝑐𝑡</m:t>
                        </m:r>
                      </m:sub>
                    </m:sSub>
                    <m:r>
                      <a:rPr lang="en-US" sz="1600" i="1">
                        <a:latin typeface="Cambria Math" panose="02040503050406030204" pitchFamily="18" charset="0"/>
                      </a:rPr>
                      <m:t>={ </m:t>
                    </m:r>
                    <m:sSubSup>
                      <m:sSubSupPr>
                        <m:ctrlPr>
                          <a:rPr lang="en-US" sz="1600" i="1">
                            <a:latin typeface="Cambria Math" panose="02040503050406030204" pitchFamily="18" charset="0"/>
                          </a:rPr>
                        </m:ctrlPr>
                      </m:sSubSupPr>
                      <m:e>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𝑖</m:t>
                                </m:r>
                                <m:r>
                                  <a:rPr lang="en-US" sz="1600" b="0" i="1" smtClean="0">
                                    <a:latin typeface="Cambria Math" panose="02040503050406030204" pitchFamily="18" charset="0"/>
                                  </a:rPr>
                                  <m:t>, </m:t>
                                </m:r>
                                <m:r>
                                  <a:rPr lang="en-US" sz="1600" i="1">
                                    <a:latin typeface="Cambria Math" panose="02040503050406030204" pitchFamily="18" charset="0"/>
                                  </a:rPr>
                                  <m:t>𝑗</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7</m:t>
                                </m:r>
                                <m:r>
                                  <a:rPr lang="en-US" sz="1600" b="0" i="1" smtClean="0">
                                    <a:latin typeface="Cambria Math" panose="02040503050406030204" pitchFamily="18" charset="0"/>
                                  </a:rPr>
                                  <m:t>, 1, 6, 2</m:t>
                                </m:r>
                              </m:e>
                            </m:d>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i="1">
                                    <a:latin typeface="Cambria Math" panose="02040503050406030204" pitchFamily="18" charset="0"/>
                                  </a:rPr>
                                  <m:t>𝑗</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84</m:t>
                                </m:r>
                              </m:e>
                            </m:d>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=1</m:t>
                        </m:r>
                      </m:sub>
                      <m:sup>
                        <m:r>
                          <a:rPr lang="en-US" sz="1600" i="1">
                            <a:latin typeface="Cambria Math" panose="02040503050406030204" pitchFamily="18" charset="0"/>
                          </a:rPr>
                          <m:t>𝑛</m:t>
                        </m:r>
                      </m:sup>
                    </m:sSubSup>
                  </m:oMath>
                </a14:m>
                <a:endParaRPr lang="en-US" sz="1600" dirty="0"/>
              </a:p>
              <a:p>
                <a:r>
                  <a:rPr lang="en-US" sz="2200" dirty="0"/>
                  <a:t>Theorem Proving (potential way to frame it in this paradigm, never been done yet)</a:t>
                </a:r>
              </a:p>
              <a:p>
                <a:r>
                  <a:rPr lang="en-US" sz="2200" dirty="0"/>
                  <a:t>Task (x) = theorem (t) to prove</a:t>
                </a:r>
              </a:p>
              <a:p>
                <a:pPr lvl="1"/>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𝑥</m:t>
                        </m:r>
                      </m:e>
                      <m:sub>
                        <m:r>
                          <a:rPr lang="en-US" sz="1800" i="1" dirty="0" smtClean="0">
                            <a:latin typeface="Cambria Math" panose="02040503050406030204" pitchFamily="18" charset="0"/>
                          </a:rPr>
                          <m:t>𝑖</m:t>
                        </m:r>
                      </m:sub>
                    </m:sSub>
                    <m:r>
                      <a:rPr lang="en-US" sz="1800" i="1" dirty="0">
                        <a:latin typeface="Cambria Math" panose="02040503050406030204" pitchFamily="18" charset="0"/>
                      </a:rPr>
                      <m:t> </m:t>
                    </m:r>
                    <m:r>
                      <a:rPr lang="en-US" sz="1800" i="1" dirty="0" smtClean="0">
                        <a:latin typeface="Cambria Math" panose="02040503050406030204" pitchFamily="18" charset="0"/>
                      </a:rPr>
                      <m:t> </m:t>
                    </m:r>
                    <m:r>
                      <a:rPr lang="en-US" sz="1800" i="1" dirty="0">
                        <a:latin typeface="Cambria Math" panose="02040503050406030204" pitchFamily="18" charset="0"/>
                      </a:rPr>
                      <m:t>=</m:t>
                    </m:r>
                    <m:r>
                      <a:rPr lang="en-US" sz="1800" i="1" dirty="0" smtClean="0">
                        <a:latin typeface="Cambria Math" panose="02040503050406030204" pitchFamily="18" charset="0"/>
                      </a:rPr>
                      <m:t> </m:t>
                    </m:r>
                    <m:r>
                      <a:rPr lang="en-US" sz="1800" i="1" dirty="0" smtClean="0">
                        <a:latin typeface="Cambria Math" panose="02040503050406030204" pitchFamily="18" charset="0"/>
                      </a:rPr>
                      <m:t>𝑡</m:t>
                    </m:r>
                  </m:oMath>
                </a14:m>
                <a:endParaRPr lang="en-US" sz="1800" dirty="0"/>
              </a:p>
              <a:p>
                <a:r>
                  <a:rPr lang="en-US" sz="2200" dirty="0"/>
                  <a:t>X</a:t>
                </a:r>
                <a14:m>
                  <m:oMath xmlns:m="http://schemas.openxmlformats.org/officeDocument/2006/math">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𝑡</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e>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b="0" i="1" smtClean="0">
                            <a:latin typeface="Cambria Math" panose="02040503050406030204" pitchFamily="18" charset="0"/>
                          </a:rPr>
                          <m:t>𝑁</m:t>
                        </m:r>
                      </m:sup>
                    </m:sSubSup>
                  </m:oMath>
                </a14:m>
                <a:endParaRPr lang="en-US" sz="2200" dirty="0"/>
              </a:p>
              <a:p>
                <a:r>
                  <a:rPr lang="en-US" sz="2200" dirty="0"/>
                  <a:t>Note: No IOs examples</a:t>
                </a:r>
              </a:p>
              <a:p>
                <a:r>
                  <a:rPr lang="en-US" sz="2200" dirty="0"/>
                  <a:t>Either </a:t>
                </a:r>
              </a:p>
              <a:p>
                <a:pPr lvl="1"/>
                <a:r>
                  <a:rPr lang="en-US" sz="1800" dirty="0"/>
                  <a:t>1. Synthesize Tactic script that satisfies theorem</a:t>
                </a:r>
              </a:p>
              <a:p>
                <a:pPr lvl="1"/>
                <a:r>
                  <a:rPr lang="en-US" sz="1800" dirty="0"/>
                  <a:t>2. Synthesize Proof object (lambda term) that has type equal to theorem t</a:t>
                </a:r>
              </a:p>
              <a:p>
                <a:endParaRPr lang="en-US" sz="1800" dirty="0"/>
              </a:p>
            </p:txBody>
          </p:sp>
        </mc:Choice>
        <mc:Fallback xmlns="">
          <p:sp>
            <p:nvSpPr>
              <p:cNvPr id="3" name="Content Placeholder 2">
                <a:extLst>
                  <a:ext uri="{FF2B5EF4-FFF2-40B4-BE49-F238E27FC236}">
                    <a16:creationId xmlns:a16="http://schemas.microsoft.com/office/drawing/2014/main" id="{7FFE63BC-291A-9F4E-9A74-58B9E05E8000}"/>
                  </a:ext>
                </a:extLst>
              </p:cNvPr>
              <p:cNvSpPr>
                <a:spLocks noGrp="1" noRot="1" noChangeAspect="1" noMove="1" noResize="1" noEditPoints="1" noAdjustHandles="1" noChangeArrowheads="1" noChangeShapeType="1" noTextEdit="1"/>
              </p:cNvSpPr>
              <p:nvPr>
                <p:ph idx="1"/>
              </p:nvPr>
            </p:nvSpPr>
            <p:spPr>
              <a:xfrm>
                <a:off x="643467" y="1299990"/>
                <a:ext cx="10905066" cy="5558009"/>
              </a:xfrm>
              <a:blipFill>
                <a:blip r:embed="rId2"/>
                <a:stretch>
                  <a:fillRect l="-581" t="-137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18457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Overview of Fragment </a:t>
            </a:r>
            <a:r>
              <a:rPr lang="en-US" sz="3600" dirty="0" err="1"/>
              <a:t>Grammers</a:t>
            </a:r>
            <a:r>
              <a:rPr lang="en-US" sz="3600" dirty="0"/>
              <a:t> from EC^2</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r>
              <a:rPr lang="en-US" sz="2000" dirty="0" err="1"/>
              <a:t>todo</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628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Overview of E-graphs (from </a:t>
            </a:r>
            <a:r>
              <a:rPr lang="en-US" sz="3600" dirty="0" err="1"/>
              <a:t>DreamCoder</a:t>
            </a:r>
            <a:r>
              <a:rPr lang="en-US" sz="3600" dirty="0"/>
              <a:t>) </a:t>
            </a:r>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r>
              <a:rPr lang="en-US" sz="2000" dirty="0" err="1"/>
              <a:t>todo</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8439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endParaRPr lang="en-US" sz="3600" dirty="0"/>
          </a:p>
        </p:txBody>
      </p:sp>
      <p:sp>
        <p:nvSpPr>
          <p:cNvPr id="3" name="Content Placeholder 2">
            <a:extLst>
              <a:ext uri="{FF2B5EF4-FFF2-40B4-BE49-F238E27FC236}">
                <a16:creationId xmlns:a16="http://schemas.microsoft.com/office/drawing/2014/main" id="{A6DEB4C8-AE3E-F349-89E2-F367BFC93E42}"/>
              </a:ext>
            </a:extLst>
          </p:cNvPr>
          <p:cNvSpPr>
            <a:spLocks noGrp="1"/>
          </p:cNvSpPr>
          <p:nvPr>
            <p:ph idx="1"/>
          </p:nvPr>
        </p:nvSpPr>
        <p:spPr>
          <a:xfrm>
            <a:off x="643467" y="1782981"/>
            <a:ext cx="10905066" cy="4393982"/>
          </a:xfrm>
        </p:spPr>
        <p:txBody>
          <a:bodyPr>
            <a:normAutofit/>
          </a:bodyPr>
          <a:lstStyle/>
          <a:p>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511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Examples diverse set of tasks that EC^2 solves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533EA058-4108-5242-8486-B1A51BB59476}"/>
              </a:ext>
            </a:extLst>
          </p:cNvPr>
          <p:cNvPicPr>
            <a:picLocks noChangeAspect="1"/>
          </p:cNvPicPr>
          <p:nvPr/>
        </p:nvPicPr>
        <p:blipFill>
          <a:blip r:embed="rId2"/>
          <a:stretch>
            <a:fillRect/>
          </a:stretch>
        </p:blipFill>
        <p:spPr>
          <a:xfrm>
            <a:off x="0" y="2211055"/>
            <a:ext cx="12192000" cy="2435889"/>
          </a:xfrm>
          <a:prstGeom prst="rect">
            <a:avLst/>
          </a:prstGeom>
        </p:spPr>
      </p:pic>
      <p:sp>
        <p:nvSpPr>
          <p:cNvPr id="13" name="TextBox 12">
            <a:extLst>
              <a:ext uri="{FF2B5EF4-FFF2-40B4-BE49-F238E27FC236}">
                <a16:creationId xmlns:a16="http://schemas.microsoft.com/office/drawing/2014/main" id="{4F804521-E5A8-2548-B220-41311304951F}"/>
              </a:ext>
            </a:extLst>
          </p:cNvPr>
          <p:cNvSpPr txBox="1"/>
          <p:nvPr/>
        </p:nvSpPr>
        <p:spPr>
          <a:xfrm>
            <a:off x="1014060" y="4868376"/>
            <a:ext cx="9175397" cy="369332"/>
          </a:xfrm>
          <a:prstGeom prst="rect">
            <a:avLst/>
          </a:prstGeom>
          <a:noFill/>
        </p:spPr>
        <p:txBody>
          <a:bodyPr wrap="none" rtlCol="0">
            <a:spAutoFit/>
          </a:bodyPr>
          <a:lstStyle/>
          <a:p>
            <a:pPr marL="285750" indent="-285750">
              <a:buFont typeface="Arial" panose="020B0604020202020204" pitchFamily="34" charset="0"/>
              <a:buChar char="•"/>
            </a:pPr>
            <a:r>
              <a:rPr lang="en-US" dirty="0"/>
              <a:t>Note: meta-learns diverse set of task via compositionality &amp; re-sharing of library components!</a:t>
            </a:r>
          </a:p>
        </p:txBody>
      </p:sp>
    </p:spTree>
    <p:extLst>
      <p:ext uri="{BB962C8B-B14F-4D97-AF65-F5344CB8AC3E}">
        <p14:creationId xmlns:p14="http://schemas.microsoft.com/office/powerpoint/2010/main" val="39149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C1664-A355-D940-AE61-27C8266F9CC2}"/>
              </a:ext>
            </a:extLst>
          </p:cNvPr>
          <p:cNvSpPr>
            <a:spLocks noGrp="1"/>
          </p:cNvSpPr>
          <p:nvPr>
            <p:ph type="title"/>
          </p:nvPr>
        </p:nvSpPr>
        <p:spPr>
          <a:xfrm>
            <a:off x="643467" y="321734"/>
            <a:ext cx="10905066" cy="1135737"/>
          </a:xfrm>
        </p:spPr>
        <p:txBody>
          <a:bodyPr>
            <a:normAutofit/>
          </a:bodyPr>
          <a:lstStyle/>
          <a:p>
            <a:r>
              <a:rPr lang="en-US" sz="3600" dirty="0"/>
              <a:t>Example library (DSL) EC^2 can learn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2081EB35-202E-E94A-B232-43C78CAB38A9}"/>
              </a:ext>
            </a:extLst>
          </p:cNvPr>
          <p:cNvPicPr>
            <a:picLocks noChangeAspect="1"/>
          </p:cNvPicPr>
          <p:nvPr/>
        </p:nvPicPr>
        <p:blipFill>
          <a:blip r:embed="rId2"/>
          <a:stretch>
            <a:fillRect/>
          </a:stretch>
        </p:blipFill>
        <p:spPr>
          <a:xfrm>
            <a:off x="0" y="1554040"/>
            <a:ext cx="12192000" cy="3978519"/>
          </a:xfrm>
          <a:prstGeom prst="rect">
            <a:avLst/>
          </a:prstGeom>
        </p:spPr>
      </p:pic>
      <p:sp>
        <p:nvSpPr>
          <p:cNvPr id="3" name="TextBox 2">
            <a:extLst>
              <a:ext uri="{FF2B5EF4-FFF2-40B4-BE49-F238E27FC236}">
                <a16:creationId xmlns:a16="http://schemas.microsoft.com/office/drawing/2014/main" id="{919D8A4B-0070-5249-AC26-38909DB3EE91}"/>
              </a:ext>
            </a:extLst>
          </p:cNvPr>
          <p:cNvSpPr txBox="1"/>
          <p:nvPr/>
        </p:nvSpPr>
        <p:spPr>
          <a:xfrm>
            <a:off x="6224451" y="6080760"/>
            <a:ext cx="768159" cy="369332"/>
          </a:xfrm>
          <a:prstGeom prst="rect">
            <a:avLst/>
          </a:prstGeom>
          <a:noFill/>
        </p:spPr>
        <p:txBody>
          <a:bodyPr wrap="none" rtlCol="0">
            <a:spAutoFit/>
          </a:bodyPr>
          <a:lstStyle/>
          <a:p>
            <a:r>
              <a:rPr lang="en-US" dirty="0"/>
              <a:t>10^80</a:t>
            </a:r>
          </a:p>
        </p:txBody>
      </p:sp>
    </p:spTree>
    <p:extLst>
      <p:ext uri="{BB962C8B-B14F-4D97-AF65-F5344CB8AC3E}">
        <p14:creationId xmlns:p14="http://schemas.microsoft.com/office/powerpoint/2010/main" val="242379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47825F2-8F74-3346-8424-CC477D1F4C01}"/>
                  </a:ext>
                </a:extLst>
              </p:cNvPr>
              <p:cNvSpPr>
                <a:spLocks noGrp="1"/>
              </p:cNvSpPr>
              <p:nvPr>
                <p:ph type="title"/>
              </p:nvPr>
            </p:nvSpPr>
            <p:spPr>
              <a:xfrm>
                <a:off x="643467" y="321734"/>
                <a:ext cx="10905066" cy="1135737"/>
              </a:xfrm>
            </p:spPr>
            <p:txBody>
              <a:bodyPr>
                <a:normAutofit/>
              </a:bodyPr>
              <a:lstStyle/>
              <a:p>
                <a:r>
                  <a:rPr lang="en-US" sz="3600" dirty="0"/>
                  <a:t>Goal of </a:t>
                </a:r>
                <a14:m>
                  <m:oMath xmlns:m="http://schemas.openxmlformats.org/officeDocument/2006/math">
                    <m:r>
                      <a:rPr lang="en-US" sz="3600" i="1" dirty="0" smtClean="0">
                        <a:latin typeface="Cambria Math" panose="02040503050406030204" pitchFamily="18" charset="0"/>
                      </a:rPr>
                      <m:t>𝐸</m:t>
                    </m:r>
                    <m:sSup>
                      <m:sSupPr>
                        <m:ctrlPr>
                          <a:rPr lang="en-US" sz="3600" i="1" dirty="0" smtClean="0">
                            <a:latin typeface="Cambria Math" panose="02040503050406030204" pitchFamily="18" charset="0"/>
                          </a:rPr>
                        </m:ctrlPr>
                      </m:sSupPr>
                      <m:e>
                        <m:r>
                          <a:rPr lang="en-US" sz="3600" i="1" dirty="0" smtClean="0">
                            <a:latin typeface="Cambria Math" panose="02040503050406030204" pitchFamily="18" charset="0"/>
                          </a:rPr>
                          <m:t>𝐶</m:t>
                        </m:r>
                      </m:e>
                      <m:sup>
                        <m:r>
                          <a:rPr lang="en-US" sz="3600" i="1" dirty="0" smtClean="0">
                            <a:latin typeface="Cambria Math" panose="02040503050406030204" pitchFamily="18" charset="0"/>
                          </a:rPr>
                          <m:t>2</m:t>
                        </m:r>
                      </m:sup>
                    </m:sSup>
                  </m:oMath>
                </a14:m>
                <a:r>
                  <a:rPr lang="en-US" sz="3600" dirty="0"/>
                  <a:t> (Execute Compress Compile)</a:t>
                </a:r>
              </a:p>
            </p:txBody>
          </p:sp>
        </mc:Choice>
        <mc:Fallback xmlns="">
          <p:sp>
            <p:nvSpPr>
              <p:cNvPr id="2" name="Title 1">
                <a:extLst>
                  <a:ext uri="{FF2B5EF4-FFF2-40B4-BE49-F238E27FC236}">
                    <a16:creationId xmlns:a16="http://schemas.microsoft.com/office/drawing/2014/main" id="{747825F2-8F74-3346-8424-CC477D1F4C01}"/>
                  </a:ext>
                </a:extLst>
              </p:cNvPr>
              <p:cNvSpPr>
                <a:spLocks noGrp="1" noRot="1" noChangeAspect="1" noMove="1" noResize="1" noEditPoints="1" noAdjustHandles="1" noChangeArrowheads="1" noChangeShapeType="1" noTextEdit="1"/>
              </p:cNvSpPr>
              <p:nvPr>
                <p:ph type="title"/>
              </p:nvPr>
            </p:nvSpPr>
            <p:spPr>
              <a:xfrm>
                <a:off x="643467" y="321734"/>
                <a:ext cx="10905066" cy="1135737"/>
              </a:xfrm>
              <a:blipFill>
                <a:blip r:embed="rId2"/>
                <a:stretch>
                  <a:fillRect l="-16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8537B05-3B6C-CE40-9F40-C2A839AAFDD9}"/>
                  </a:ext>
                </a:extLst>
              </p:cNvPr>
              <p:cNvSpPr>
                <a:spLocks noGrp="1"/>
              </p:cNvSpPr>
              <p:nvPr>
                <p:ph idx="1"/>
              </p:nvPr>
            </p:nvSpPr>
            <p:spPr>
              <a:xfrm>
                <a:off x="81634" y="1367136"/>
                <a:ext cx="12110365" cy="5490863"/>
              </a:xfrm>
            </p:spPr>
            <p:txBody>
              <a:bodyPr>
                <a:normAutofit/>
              </a:bodyPr>
              <a:lstStyle/>
              <a:p>
                <a:r>
                  <a:rPr lang="en-US" dirty="0"/>
                  <a:t>Goal: find the ”best” DSL (compositional library) given set of tasks </a:t>
                </a:r>
              </a:p>
              <a:p>
                <a:pPr lvl="1"/>
                <a:r>
                  <a:rPr lang="en-US" dirty="0"/>
                  <a:t>(task IO examples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_</m:t>
                    </m:r>
                    <m:r>
                      <a:rPr lang="en-US" i="1" dirty="0" smtClean="0">
                        <a:latin typeface="Cambria Math" panose="02040503050406030204" pitchFamily="18" charset="0"/>
                      </a:rPr>
                      <m:t>𝑖</m:t>
                    </m:r>
                    <m:r>
                      <a:rPr lang="en-US" i="1" dirty="0" smtClean="0">
                        <a:latin typeface="Cambria Math" panose="02040503050406030204" pitchFamily="18" charset="0"/>
                      </a:rPr>
                      <m:t>=</m:t>
                    </m:r>
                    <m:sSubSup>
                      <m:sSubSupPr>
                        <m:ctrlPr>
                          <a:rPr lang="en-US" i="1" dirty="0" err="1" smtClean="0">
                            <a:latin typeface="Cambria Math" panose="02040503050406030204" pitchFamily="18" charset="0"/>
                          </a:rPr>
                        </m:ctrlPr>
                      </m:sSubSupPr>
                      <m:e>
                        <m:d>
                          <m:dPr>
                            <m:begChr m:val="{"/>
                            <m:endChr m:val="}"/>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𝑖𝑗</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𝑦</m:t>
                                    </m:r>
                                  </m:e>
                                  <m:sub>
                                    <m:r>
                                      <a:rPr lang="en-US" i="1" dirty="0" err="1" smtClean="0">
                                        <a:latin typeface="Cambria Math" panose="02040503050406030204" pitchFamily="18" charset="0"/>
                                      </a:rPr>
                                      <m:t>𝑖𝑗</m:t>
                                    </m:r>
                                  </m:sub>
                                </m:sSub>
                              </m:e>
                            </m:d>
                          </m:e>
                        </m:d>
                      </m:e>
                      <m:sub>
                        <m:r>
                          <a:rPr lang="en-US" i="1" dirty="0" err="1" smtClean="0">
                            <a:latin typeface="Cambria Math" panose="02040503050406030204" pitchFamily="18" charset="0"/>
                          </a:rPr>
                          <m:t>𝑗</m:t>
                        </m:r>
                      </m:sub>
                      <m:sup>
                        <m:r>
                          <a:rPr lang="en-US" i="1" dirty="0" err="1" smtClean="0">
                            <a:latin typeface="Cambria Math" panose="02040503050406030204" pitchFamily="18" charset="0"/>
                          </a:rPr>
                          <m:t>𝑛𝑖</m:t>
                        </m:r>
                      </m:sup>
                    </m:sSubSup>
                  </m:oMath>
                </a14:m>
                <a:r>
                  <a:rPr lang="en-US" dirty="0"/>
                  <a:t> )</a:t>
                </a:r>
              </a:p>
              <a:p>
                <a:r>
                  <a:rPr lang="en-US" dirty="0"/>
                  <a:t>DSL = list of (lambda) functions &amp; variable and param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𝐷</m:t>
                            </m:r>
                          </m:e>
                        </m:d>
                        <m:r>
                          <a:rPr lang="en-US" b="0" i="1" smtClean="0">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 </m:t>
                    </m:r>
                  </m:oMath>
                </a14:m>
                <a:endParaRPr lang="en-US" dirty="0">
                  <a:ea typeface="Cambria Math" panose="02040503050406030204" pitchFamily="18" charset="0"/>
                </a:endParaRPr>
              </a:p>
              <a:p>
                <a:pPr lvl="1"/>
                <a:r>
                  <a:rPr lang="en-US" dirty="0"/>
                  <a:t>+ 1 is for the variable option</a:t>
                </a:r>
              </a:p>
              <a:p>
                <a:r>
                  <a:rPr lang="en-US" dirty="0"/>
                  <a:t>Goal approximated via Bayesian MAP (maximum a posteriori)	</a:t>
                </a:r>
              </a:p>
              <a:p>
                <a:pPr lvl="1"/>
                <a:r>
                  <a:rPr lang="en-US" dirty="0"/>
                  <a:t>I call it like that -- bMAP</a:t>
                </a:r>
              </a:p>
              <a:p>
                <a:r>
                  <a:rPr lang="en-US" dirty="0"/>
                  <a:t>So objective is posterior P(hidden var | Data) = P(DSL | X)</a:t>
                </a:r>
              </a:p>
              <a:p>
                <a:endParaRPr lang="en-US" dirty="0"/>
              </a:p>
              <a:p>
                <a:pPr marL="0" indent="0">
                  <a:buNone/>
                </a:pPr>
                <a:r>
                  <a:rPr lang="en-US" dirty="0"/>
                  <a:t>Objective:   P(D, theta| X)   ~</a:t>
                </a:r>
              </a:p>
              <a:p>
                <a:endParaRPr lang="en-US" dirty="0"/>
              </a:p>
              <a:p>
                <a:r>
                  <a:rPr lang="en-US" dirty="0"/>
                  <a:t>So approximate getting the best DSL (hidden variables D, theta) from posterior</a:t>
                </a:r>
              </a:p>
            </p:txBody>
          </p:sp>
        </mc:Choice>
        <mc:Fallback xmlns="">
          <p:sp>
            <p:nvSpPr>
              <p:cNvPr id="7" name="Content Placeholder 6">
                <a:extLst>
                  <a:ext uri="{FF2B5EF4-FFF2-40B4-BE49-F238E27FC236}">
                    <a16:creationId xmlns:a16="http://schemas.microsoft.com/office/drawing/2014/main" id="{68537B05-3B6C-CE40-9F40-C2A839AAFDD9}"/>
                  </a:ext>
                </a:extLst>
              </p:cNvPr>
              <p:cNvSpPr>
                <a:spLocks noGrp="1" noRot="1" noChangeAspect="1" noMove="1" noResize="1" noEditPoints="1" noAdjustHandles="1" noChangeArrowheads="1" noChangeShapeType="1" noTextEdit="1"/>
              </p:cNvSpPr>
              <p:nvPr>
                <p:ph idx="1"/>
              </p:nvPr>
            </p:nvSpPr>
            <p:spPr>
              <a:xfrm>
                <a:off x="81634" y="1367136"/>
                <a:ext cx="12110365" cy="5490863"/>
              </a:xfrm>
              <a:blipFill>
                <a:blip r:embed="rId3"/>
                <a:stretch>
                  <a:fillRect l="-1047" t="-1848" b="-2771"/>
                </a:stretch>
              </a:blipFill>
            </p:spPr>
            <p:txBody>
              <a:bodyPr/>
              <a:lstStyle/>
              <a:p>
                <a:r>
                  <a:rPr lang="en-US">
                    <a:noFill/>
                  </a:rPr>
                  <a:t> </a:t>
                </a:r>
              </a:p>
            </p:txBody>
          </p:sp>
        </mc:Fallback>
      </mc:AlternateContent>
      <p:pic>
        <p:nvPicPr>
          <p:cNvPr id="18" name="Picture 17" descr="A picture containing text, clock, watch&#10;&#10;Description automatically generated">
            <a:extLst>
              <a:ext uri="{FF2B5EF4-FFF2-40B4-BE49-F238E27FC236}">
                <a16:creationId xmlns:a16="http://schemas.microsoft.com/office/drawing/2014/main" id="{4030889A-68FE-104C-A12E-71CC6A1D07F4}"/>
              </a:ext>
            </a:extLst>
          </p:cNvPr>
          <p:cNvPicPr>
            <a:picLocks noChangeAspect="1"/>
          </p:cNvPicPr>
          <p:nvPr/>
        </p:nvPicPr>
        <p:blipFill>
          <a:blip r:embed="rId4"/>
          <a:stretch>
            <a:fillRect/>
          </a:stretch>
        </p:blipFill>
        <p:spPr>
          <a:xfrm>
            <a:off x="4329184" y="5019737"/>
            <a:ext cx="7226300" cy="1181100"/>
          </a:xfrm>
          <a:prstGeom prst="rect">
            <a:avLst/>
          </a:prstGeom>
        </p:spPr>
      </p:pic>
    </p:spTree>
    <p:extLst>
      <p:ext uri="{BB962C8B-B14F-4D97-AF65-F5344CB8AC3E}">
        <p14:creationId xmlns:p14="http://schemas.microsoft.com/office/powerpoint/2010/main" val="230003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BB7E69-1F77-D74C-B84E-936A7C7356AD}"/>
              </a:ext>
            </a:extLst>
          </p:cNvPr>
          <p:cNvSpPr>
            <a:spLocks noGrp="1"/>
          </p:cNvSpPr>
          <p:nvPr>
            <p:ph type="title"/>
          </p:nvPr>
        </p:nvSpPr>
        <p:spPr>
          <a:xfrm>
            <a:off x="20833" y="8206"/>
            <a:ext cx="11932467" cy="1135737"/>
          </a:xfrm>
        </p:spPr>
        <p:txBody>
          <a:bodyPr>
            <a:normAutofit/>
          </a:bodyPr>
          <a:lstStyle/>
          <a:p>
            <a:r>
              <a:rPr lang="en-US" sz="3600" dirty="0"/>
              <a:t>So how is learning defined? – Maximize MAP Lower Bound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A11821-1700-0C4B-ADCF-88630355D7AC}"/>
                  </a:ext>
                </a:extLst>
              </p:cNvPr>
              <p:cNvSpPr>
                <a:spLocks noGrp="1"/>
              </p:cNvSpPr>
              <p:nvPr>
                <p:ph idx="1"/>
              </p:nvPr>
            </p:nvSpPr>
            <p:spPr>
              <a:xfrm>
                <a:off x="20834" y="1035586"/>
                <a:ext cx="12150332" cy="5814208"/>
              </a:xfrm>
            </p:spPr>
            <p:txBody>
              <a:bodyPr>
                <a:normAutofit/>
              </a:bodyPr>
              <a:lstStyle/>
              <a:p>
                <a:r>
                  <a:rPr lang="en-US" sz="2000" dirty="0"/>
                  <a:t>Objective (posterior) (notation should have been </a:t>
                </a:r>
                <a14:m>
                  <m:oMath xmlns:m="http://schemas.openxmlformats.org/officeDocument/2006/math">
                    <m:r>
                      <a:rPr lang="en-US" sz="2000" i="1" dirty="0" smtClean="0">
                        <a:latin typeface="Cambria Math" panose="02040503050406030204" pitchFamily="18" charset="0"/>
                      </a:rPr>
                      <m:t>𝐽</m:t>
                    </m:r>
                    <m:r>
                      <a:rPr lang="en-US" sz="2000" i="1" dirty="0" smtClean="0">
                        <a:latin typeface="Cambria Math" panose="02040503050406030204" pitchFamily="18" charset="0"/>
                      </a:rPr>
                      <m:t>(</m:t>
                    </m:r>
                    <m:r>
                      <a:rPr lang="en-US" sz="2000" i="1" dirty="0" smtClean="0">
                        <a:latin typeface="Cambria Math" panose="02040503050406030204" pitchFamily="18" charset="0"/>
                      </a:rPr>
                      <m:t>𝐷</m:t>
                    </m:r>
                    <m:r>
                      <a:rPr lang="en-US" sz="2000" i="1" dirty="0" smtClean="0">
                        <a:latin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𝜃</m:t>
                    </m:r>
                    <m:r>
                      <a:rPr lang="en-US" sz="2000" i="1" dirty="0" smtClean="0">
                        <a:latin typeface="Cambria Math" panose="02040503050406030204" pitchFamily="18" charset="0"/>
                      </a:rPr>
                      <m:t> | </m:t>
                    </m:r>
                    <m:r>
                      <a:rPr lang="en-US" sz="2000" i="1" dirty="0" smtClean="0">
                        <a:latin typeface="Cambria Math" panose="02040503050406030204" pitchFamily="18" charset="0"/>
                      </a:rPr>
                      <m:t>𝑋</m:t>
                    </m:r>
                    <m:r>
                      <a:rPr lang="en-US" sz="2000" i="1" dirty="0" smtClean="0">
                        <a:latin typeface="Cambria Math" panose="02040503050406030204" pitchFamily="18" charset="0"/>
                      </a:rPr>
                      <m:t>)</m:t>
                    </m:r>
                  </m:oMath>
                </a14:m>
                <a:r>
                  <a:rPr lang="en-US" sz="2000" dirty="0"/>
                  <a:t> </a:t>
                </a:r>
                <a:r>
                  <a:rPr lang="en-US" sz="2000" dirty="0" err="1"/>
                  <a:t>imo</a:t>
                </a:r>
                <a:r>
                  <a:rPr lang="en-US" sz="2000" dirty="0"/>
                  <a:t>):</a:t>
                </a:r>
              </a:p>
              <a:p>
                <a:endParaRPr lang="en-US" sz="2000" dirty="0"/>
              </a:p>
              <a:p>
                <a:endParaRPr lang="en-US" sz="2000" dirty="0"/>
              </a:p>
              <a:p>
                <a:endParaRPr lang="en-US" sz="2000" dirty="0"/>
              </a:p>
              <a:p>
                <a:r>
                  <a:rPr lang="en-US" sz="2000" dirty="0"/>
                  <a:t>Can’t integrate over all programs so use a frontier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i="1" dirty="0" smtClean="0">
                            <a:latin typeface="Cambria Math" panose="02040503050406030204" pitchFamily="18" charset="0"/>
                          </a:rPr>
                          <m:t>𝑥</m:t>
                        </m:r>
                      </m:sub>
                    </m:sSub>
                  </m:oMath>
                </a14:m>
                <a:r>
                  <a:rPr lang="en-US" sz="2000" dirty="0"/>
                  <a:t> of them for each task x according to their system (</a:t>
                </a:r>
                <a14:m>
                  <m:oMath xmlns:m="http://schemas.openxmlformats.org/officeDocument/2006/math">
                    <m:r>
                      <a:rPr lang="en-US" sz="2000" i="1" dirty="0">
                        <a:latin typeface="Cambria Math" panose="02040503050406030204" pitchFamily="18" charset="0"/>
                      </a:rPr>
                      <m:t>𝐷</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𝜃</m:t>
                    </m:r>
                    <m:r>
                      <a:rPr lang="en-US" sz="2000" i="1" dirty="0">
                        <a:latin typeface="Cambria Math" panose="02040503050406030204" pitchFamily="18" charset="0"/>
                      </a:rPr>
                      <m:t> </m:t>
                    </m:r>
                  </m:oMath>
                </a14:m>
                <a:r>
                  <a:rPr lang="en-US" sz="2000" dirty="0"/>
                  <a:t>) </a:t>
                </a:r>
              </a:p>
              <a:p>
                <a:pPr lvl="1"/>
                <a:r>
                  <a:rPr lang="en-US" sz="1600" dirty="0"/>
                  <a:t>(should have used L</a:t>
                </a:r>
                <a14:m>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𝐷</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𝜃</m:t>
                    </m:r>
                    <m:r>
                      <a:rPr lang="en-US" sz="1600" i="1" dirty="0">
                        <a:latin typeface="Cambria Math" panose="02040503050406030204" pitchFamily="18" charset="0"/>
                      </a:rPr>
                      <m:t> | </m:t>
                    </m:r>
                    <m:r>
                      <a:rPr lang="en-US" sz="1600" i="1" dirty="0">
                        <a:latin typeface="Cambria Math" panose="02040503050406030204" pitchFamily="18" charset="0"/>
                      </a:rPr>
                      <m:t>𝑋</m:t>
                    </m:r>
                    <m:r>
                      <a:rPr lang="en-US" sz="1600" i="1" dirty="0">
                        <a:latin typeface="Cambria Math" panose="02040503050406030204" pitchFamily="18" charset="0"/>
                      </a:rPr>
                      <m:t>)</m:t>
                    </m:r>
                  </m:oMath>
                </a14:m>
                <a:r>
                  <a:rPr lang="en-US" sz="1600" dirty="0"/>
                  <a:t>)</a:t>
                </a:r>
              </a:p>
              <a:p>
                <a:endParaRPr lang="en-US" sz="2000" dirty="0"/>
              </a:p>
              <a:p>
                <a:endParaRPr lang="en-US" sz="2000" dirty="0"/>
              </a:p>
              <a:p>
                <a:endParaRPr lang="en-US" sz="2000" dirty="0"/>
              </a:p>
              <a:p>
                <a:r>
                  <a:rPr lang="en-US" sz="2000" dirty="0"/>
                  <a:t>Get point estimates of the hidden variables by approximate (Bayesian?) MAP (what </a:t>
                </a:r>
                <a14:m>
                  <m:oMath xmlns:m="http://schemas.openxmlformats.org/officeDocument/2006/math">
                    <m:r>
                      <a:rPr lang="en-US" sz="2000" i="1" dirty="0" smtClean="0">
                        <a:latin typeface="Cambria Math" panose="02040503050406030204" pitchFamily="18" charset="0"/>
                      </a:rPr>
                      <m:t>𝐸</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𝐶</m:t>
                        </m:r>
                      </m:e>
                      <m:sup>
                        <m:r>
                          <a:rPr lang="en-US" sz="2000" i="1" dirty="0" smtClean="0">
                            <a:latin typeface="Cambria Math" panose="02040503050406030204" pitchFamily="18" charset="0"/>
                          </a:rPr>
                          <m:t>2</m:t>
                        </m:r>
                      </m:sup>
                    </m:sSup>
                  </m:oMath>
                </a14:m>
                <a:r>
                  <a:rPr lang="en-US" sz="2000" dirty="0"/>
                  <a:t> does):</a:t>
                </a:r>
              </a:p>
            </p:txBody>
          </p:sp>
        </mc:Choice>
        <mc:Fallback xmlns="">
          <p:sp>
            <p:nvSpPr>
              <p:cNvPr id="3" name="Content Placeholder 2">
                <a:extLst>
                  <a:ext uri="{FF2B5EF4-FFF2-40B4-BE49-F238E27FC236}">
                    <a16:creationId xmlns:a16="http://schemas.microsoft.com/office/drawing/2014/main" id="{8DA11821-1700-0C4B-ADCF-88630355D7AC}"/>
                  </a:ext>
                </a:extLst>
              </p:cNvPr>
              <p:cNvSpPr>
                <a:spLocks noGrp="1" noRot="1" noChangeAspect="1" noMove="1" noResize="1" noEditPoints="1" noAdjustHandles="1" noChangeArrowheads="1" noChangeShapeType="1" noTextEdit="1"/>
              </p:cNvSpPr>
              <p:nvPr>
                <p:ph idx="1"/>
              </p:nvPr>
            </p:nvSpPr>
            <p:spPr>
              <a:xfrm>
                <a:off x="20834" y="1035586"/>
                <a:ext cx="12150332" cy="5814208"/>
              </a:xfrm>
              <a:blipFill>
                <a:blip r:embed="rId2"/>
                <a:stretch>
                  <a:fillRect l="-418" t="-130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7341980B-59E5-8349-81C1-819A09D36178}"/>
              </a:ext>
            </a:extLst>
          </p:cNvPr>
          <p:cNvPicPr>
            <a:picLocks noChangeAspect="1"/>
          </p:cNvPicPr>
          <p:nvPr/>
        </p:nvPicPr>
        <p:blipFill>
          <a:blip r:embed="rId3"/>
          <a:stretch>
            <a:fillRect/>
          </a:stretch>
        </p:blipFill>
        <p:spPr>
          <a:xfrm>
            <a:off x="3329249" y="1335413"/>
            <a:ext cx="7289800" cy="114300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A3CA1B61-B3E3-0740-B273-88CBBCD0EFC8}"/>
              </a:ext>
            </a:extLst>
          </p:cNvPr>
          <p:cNvPicPr>
            <a:picLocks noChangeAspect="1"/>
          </p:cNvPicPr>
          <p:nvPr/>
        </p:nvPicPr>
        <p:blipFill>
          <a:blip r:embed="rId4"/>
          <a:stretch>
            <a:fillRect/>
          </a:stretch>
        </p:blipFill>
        <p:spPr>
          <a:xfrm>
            <a:off x="3645024" y="4932669"/>
            <a:ext cx="4201506" cy="978579"/>
          </a:xfrm>
          <a:prstGeom prst="rect">
            <a:avLst/>
          </a:prstGeom>
        </p:spPr>
      </p:pic>
      <p:pic>
        <p:nvPicPr>
          <p:cNvPr id="11" name="Picture 10" descr="Text&#10;&#10;Description automatically generated">
            <a:extLst>
              <a:ext uri="{FF2B5EF4-FFF2-40B4-BE49-F238E27FC236}">
                <a16:creationId xmlns:a16="http://schemas.microsoft.com/office/drawing/2014/main" id="{3BCA80C1-3852-ED4B-95F7-918D5A66A70C}"/>
              </a:ext>
            </a:extLst>
          </p:cNvPr>
          <p:cNvPicPr>
            <a:picLocks noChangeAspect="1"/>
          </p:cNvPicPr>
          <p:nvPr/>
        </p:nvPicPr>
        <p:blipFill>
          <a:blip r:embed="rId5"/>
          <a:stretch>
            <a:fillRect/>
          </a:stretch>
        </p:blipFill>
        <p:spPr>
          <a:xfrm>
            <a:off x="3874821" y="5874654"/>
            <a:ext cx="3741912" cy="910788"/>
          </a:xfrm>
          <a:prstGeom prst="rect">
            <a:avLst/>
          </a:prstGeom>
        </p:spPr>
      </p:pic>
      <p:pic>
        <p:nvPicPr>
          <p:cNvPr id="19" name="Picture 18" descr="Text&#10;&#10;Description automatically generated with medium confidence">
            <a:extLst>
              <a:ext uri="{FF2B5EF4-FFF2-40B4-BE49-F238E27FC236}">
                <a16:creationId xmlns:a16="http://schemas.microsoft.com/office/drawing/2014/main" id="{D39C0EF1-C958-C541-8179-CE5C5A7CF6FC}"/>
              </a:ext>
            </a:extLst>
          </p:cNvPr>
          <p:cNvPicPr>
            <a:picLocks noChangeAspect="1"/>
          </p:cNvPicPr>
          <p:nvPr/>
        </p:nvPicPr>
        <p:blipFill>
          <a:blip r:embed="rId6"/>
          <a:stretch>
            <a:fillRect/>
          </a:stretch>
        </p:blipFill>
        <p:spPr>
          <a:xfrm>
            <a:off x="3384334" y="2944771"/>
            <a:ext cx="8204200" cy="1447800"/>
          </a:xfrm>
          <a:prstGeom prst="rect">
            <a:avLst/>
          </a:prstGeom>
        </p:spPr>
      </p:pic>
      <p:sp>
        <p:nvSpPr>
          <p:cNvPr id="20" name="TextBox 19">
            <a:extLst>
              <a:ext uri="{FF2B5EF4-FFF2-40B4-BE49-F238E27FC236}">
                <a16:creationId xmlns:a16="http://schemas.microsoft.com/office/drawing/2014/main" id="{9D866B3C-7DD2-9E40-BA7A-FAB90F6A9AE1}"/>
              </a:ext>
            </a:extLst>
          </p:cNvPr>
          <p:cNvSpPr txBox="1"/>
          <p:nvPr/>
        </p:nvSpPr>
        <p:spPr>
          <a:xfrm>
            <a:off x="9288400" y="5240955"/>
            <a:ext cx="2182392" cy="369332"/>
          </a:xfrm>
          <a:prstGeom prst="rect">
            <a:avLst/>
          </a:prstGeom>
          <a:noFill/>
        </p:spPr>
        <p:txBody>
          <a:bodyPr wrap="none" rtlCol="0">
            <a:spAutoFit/>
          </a:bodyPr>
          <a:lstStyle/>
          <a:p>
            <a:r>
              <a:rPr lang="en-US" dirty="0"/>
              <a:t>&lt;- this looks Bayesian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4186CA-7DAA-8A44-B136-F66D5C6E63B9}"/>
                  </a:ext>
                </a:extLst>
              </p:cNvPr>
              <p:cNvSpPr txBox="1"/>
              <p:nvPr/>
            </p:nvSpPr>
            <p:spPr>
              <a:xfrm>
                <a:off x="7285027" y="6178247"/>
                <a:ext cx="4800288" cy="658514"/>
              </a:xfrm>
              <a:prstGeom prst="rect">
                <a:avLst/>
              </a:prstGeom>
              <a:noFill/>
            </p:spPr>
            <p:txBody>
              <a:bodyPr wrap="none" rtlCol="0">
                <a:spAutoFit/>
              </a:bodyPr>
              <a:lstStyle/>
              <a:p>
                <a:r>
                  <a:rPr lang="en-US" dirty="0"/>
                  <a:t>(Probably integral this since D, theta are coupled)</a:t>
                </a:r>
              </a:p>
              <a:p>
                <a:r>
                  <a:rPr lang="en-US" dirty="0"/>
                  <a:t>(they didn’t do </a:t>
                </a:r>
                <a14:m>
                  <m:oMath xmlns:m="http://schemas.openxmlformats.org/officeDocument/2006/math">
                    <m:r>
                      <a:rPr lang="en-US" i="1" dirty="0" smtClean="0">
                        <a:latin typeface="Cambria Math" panose="02040503050406030204" pitchFamily="18" charset="0"/>
                      </a:rPr>
                      <m:t>𝑎𝑟𝑔𝑚𝑎</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𝐷</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𝜃</m:t>
                        </m:r>
                      </m:sub>
                    </m:sSub>
                    <m:r>
                      <a:rPr lang="en-US" i="1" dirty="0" smtClean="0">
                        <a:latin typeface="Cambria Math" panose="02040503050406030204" pitchFamily="18" charset="0"/>
                      </a:rPr>
                      <m:t>, </m:t>
                    </m:r>
                    <m:r>
                      <a:rPr lang="en-US" i="1" dirty="0" smtClean="0">
                        <a:latin typeface="Cambria Math" panose="02040503050406030204" pitchFamily="18" charset="0"/>
                      </a:rPr>
                      <m:t>𝐿</m:t>
                    </m:r>
                    <m:d>
                      <m:dPr>
                        <m:endChr m:val="|"/>
                        <m:ctrlPr>
                          <a:rPr lang="en-US" i="1" dirty="0" smtClean="0">
                            <a:latin typeface="Cambria Math" panose="02040503050406030204" pitchFamily="18" charset="0"/>
                          </a:rPr>
                        </m:ctrlPr>
                      </m:dPr>
                      <m:e>
                        <m:r>
                          <a:rPr lang="en-US" i="1" dirty="0" smtClean="0">
                            <a:latin typeface="Cambria Math" panose="02040503050406030204" pitchFamily="18" charset="0"/>
                          </a:rPr>
                          <m:t>𝐷</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 </m:t>
                        </m:r>
                      </m:e>
                    </m:d>
                    <m:r>
                      <a:rPr lang="en-US" b="0" i="1" dirty="0" smtClean="0">
                        <a:latin typeface="Cambria Math" panose="02040503050406030204" pitchFamily="18" charset="0"/>
                        <a:ea typeface="Cambria Math" panose="02040503050406030204" pitchFamily="18" charset="0"/>
                      </a:rPr>
                      <m:t>𝑋</m:t>
                    </m:r>
                    <m:r>
                      <a:rPr lang="en-US" i="1" dirty="0" smtClean="0">
                        <a:latin typeface="Cambria Math" panose="02040503050406030204" pitchFamily="18" charset="0"/>
                      </a:rPr>
                      <m:t>) )</m:t>
                    </m:r>
                  </m:oMath>
                </a14:m>
                <a:endParaRPr lang="en-US" dirty="0"/>
              </a:p>
            </p:txBody>
          </p:sp>
        </mc:Choice>
        <mc:Fallback xmlns="">
          <p:sp>
            <p:nvSpPr>
              <p:cNvPr id="21" name="TextBox 20">
                <a:extLst>
                  <a:ext uri="{FF2B5EF4-FFF2-40B4-BE49-F238E27FC236}">
                    <a16:creationId xmlns:a16="http://schemas.microsoft.com/office/drawing/2014/main" id="{654186CA-7DAA-8A44-B136-F66D5C6E63B9}"/>
                  </a:ext>
                </a:extLst>
              </p:cNvPr>
              <p:cNvSpPr txBox="1">
                <a:spLocks noRot="1" noChangeAspect="1" noMove="1" noResize="1" noEditPoints="1" noAdjustHandles="1" noChangeArrowheads="1" noChangeShapeType="1" noTextEdit="1"/>
              </p:cNvSpPr>
              <p:nvPr/>
            </p:nvSpPr>
            <p:spPr>
              <a:xfrm>
                <a:off x="7285027" y="6178247"/>
                <a:ext cx="4800288" cy="658514"/>
              </a:xfrm>
              <a:prstGeom prst="rect">
                <a:avLst/>
              </a:prstGeom>
              <a:blipFill>
                <a:blip r:embed="rId7"/>
                <a:stretch>
                  <a:fillRect l="-1055" t="-3774" b="-13208"/>
                </a:stretch>
              </a:blipFill>
            </p:spPr>
            <p:txBody>
              <a:bodyPr/>
              <a:lstStyle/>
              <a:p>
                <a:r>
                  <a:rPr lang="en-US">
                    <a:noFill/>
                  </a:rPr>
                  <a:t> </a:t>
                </a:r>
              </a:p>
            </p:txBody>
          </p:sp>
        </mc:Fallback>
      </mc:AlternateContent>
    </p:spTree>
    <p:extLst>
      <p:ext uri="{BB962C8B-B14F-4D97-AF65-F5344CB8AC3E}">
        <p14:creationId xmlns:p14="http://schemas.microsoft.com/office/powerpoint/2010/main" val="393343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EF4382-FBFB-EF46-B71A-E5E4622F8AF8}"/>
                  </a:ext>
                </a:extLst>
              </p:cNvPr>
              <p:cNvSpPr>
                <a:spLocks noGrp="1"/>
              </p:cNvSpPr>
              <p:nvPr>
                <p:ph type="title"/>
              </p:nvPr>
            </p:nvSpPr>
            <p:spPr>
              <a:xfrm>
                <a:off x="643467" y="321734"/>
                <a:ext cx="10905066" cy="1135737"/>
              </a:xfrm>
            </p:spPr>
            <p:txBody>
              <a:bodyPr>
                <a:normAutofit/>
              </a:bodyPr>
              <a:lstStyle/>
              <a:p>
                <a:r>
                  <a:rPr lang="en-US" sz="3600" dirty="0"/>
                  <a:t>High Level overview of </a:t>
                </a:r>
                <a14:m>
                  <m:oMath xmlns:m="http://schemas.openxmlformats.org/officeDocument/2006/math">
                    <m:r>
                      <a:rPr lang="en-US" sz="3600" b="0" i="1" smtClean="0">
                        <a:latin typeface="Cambria Math" panose="02040503050406030204" pitchFamily="18" charset="0"/>
                      </a:rPr>
                      <m:t>𝐸</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𝐶</m:t>
                        </m:r>
                      </m:e>
                      <m:sup>
                        <m:r>
                          <a:rPr lang="en-US" sz="3600" b="0" i="1" smtClean="0">
                            <a:latin typeface="Cambria Math" panose="02040503050406030204" pitchFamily="18" charset="0"/>
                          </a:rPr>
                          <m:t>2</m:t>
                        </m:r>
                      </m:sup>
                    </m:sSup>
                  </m:oMath>
                </a14:m>
                <a:r>
                  <a:rPr lang="en-US" sz="3600" dirty="0"/>
                  <a:t> program induction algorithm</a:t>
                </a:r>
              </a:p>
            </p:txBody>
          </p:sp>
        </mc:Choice>
        <mc:Fallback xmlns="">
          <p:sp>
            <p:nvSpPr>
              <p:cNvPr id="2" name="Title 1">
                <a:extLst>
                  <a:ext uri="{FF2B5EF4-FFF2-40B4-BE49-F238E27FC236}">
                    <a16:creationId xmlns:a16="http://schemas.microsoft.com/office/drawing/2014/main" id="{B3EF4382-FBFB-EF46-B71A-E5E4622F8AF8}"/>
                  </a:ext>
                </a:extLst>
              </p:cNvPr>
              <p:cNvSpPr>
                <a:spLocks noGrp="1" noRot="1" noChangeAspect="1" noMove="1" noResize="1" noEditPoints="1" noAdjustHandles="1" noChangeArrowheads="1" noChangeShapeType="1" noTextEdit="1"/>
              </p:cNvSpPr>
              <p:nvPr>
                <p:ph type="title"/>
              </p:nvPr>
            </p:nvSpPr>
            <p:spPr>
              <a:xfrm>
                <a:off x="643467" y="321734"/>
                <a:ext cx="10905066" cy="1135737"/>
              </a:xfrm>
              <a:blipFill>
                <a:blip r:embed="rId3"/>
                <a:stretch>
                  <a:fillRect l="-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EBE5CC-1D48-3541-AB91-DE7554AA136C}"/>
                  </a:ext>
                </a:extLst>
              </p:cNvPr>
              <p:cNvSpPr>
                <a:spLocks noGrp="1"/>
              </p:cNvSpPr>
              <p:nvPr>
                <p:ph idx="1"/>
              </p:nvPr>
            </p:nvSpPr>
            <p:spPr>
              <a:xfrm>
                <a:off x="643467" y="1782981"/>
                <a:ext cx="10905066" cy="4836096"/>
              </a:xfrm>
            </p:spPr>
            <p:txBody>
              <a:bodyPr>
                <a:normAutofit/>
              </a:bodyPr>
              <a:lstStyle/>
              <a:p>
                <a:r>
                  <a:rPr lang="en-US" sz="2000" dirty="0"/>
                  <a:t>1</a:t>
                </a:r>
                <a:r>
                  <a:rPr lang="en-US" sz="2000" baseline="30000" dirty="0"/>
                  <a:t>st</a:t>
                </a:r>
                <a:r>
                  <a:rPr lang="en-US" sz="2000" dirty="0"/>
                  <a:t> Recall it does approximate (Bayesian) MAP</a:t>
                </a:r>
              </a:p>
              <a:p>
                <a:pPr lvl="1"/>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𝐷</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rPr>
                      <m:t>𝑎𝑟𝑔𝑚𝑎</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𝐷</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rPr>
                      <m:t> </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Pr</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𝐷</m:t>
                    </m:r>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𝑋</m:t>
                        </m:r>
                      </m:sub>
                      <m:sup/>
                      <m:e>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𝑝</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𝑥</m:t>
                                </m:r>
                              </m:sub>
                            </m:sSub>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𝑥</m:t>
                                    </m:r>
                                  </m:e>
                                </m:d>
                              </m:e>
                            </m:func>
                            <m:r>
                              <a:rPr lang="en-US" sz="1600" i="1">
                                <a:latin typeface="Cambria Math" panose="02040503050406030204" pitchFamily="18" charset="0"/>
                              </a:rPr>
                              <m:t>𝑝</m:t>
                            </m:r>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Pr</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𝑝</m:t>
                                    </m:r>
                                  </m:e>
                                  <m:e>
                                    <m:r>
                                      <a:rPr lang="en-US" sz="1600" i="1">
                                        <a:latin typeface="Cambria Math" panose="02040503050406030204" pitchFamily="18" charset="0"/>
                                        <a:ea typeface="Cambria Math" panose="02040503050406030204" pitchFamily="18" charset="0"/>
                                      </a:rPr>
                                      <m:t>𝜃</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𝐷</m:t>
                                    </m:r>
                                  </m:e>
                                </m:d>
                              </m:e>
                            </m:fun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d>
                              <m:dPr>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𝐷</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𝐹</m:t>
                                </m:r>
                                <m:r>
                                  <a:rPr lang="en-US" sz="1600" b="0" i="1" smtClean="0">
                                    <a:latin typeface="Cambria Math" panose="02040503050406030204" pitchFamily="18" charset="0"/>
                                    <a:ea typeface="Cambria Math" panose="02040503050406030204" pitchFamily="18" charset="0"/>
                                  </a:rPr>
                                  <m:t> </m:t>
                                </m:r>
                              </m:e>
                            </m:d>
                            <m:r>
                              <a:rPr lang="en-US" sz="1600" b="0" i="1" smtClean="0">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e>
                        </m:nary>
                      </m:e>
                    </m:nary>
                  </m:oMath>
                </a14:m>
                <a:endParaRPr lang="en-US" sz="1600" dirty="0"/>
              </a:p>
              <a:p>
                <a:r>
                  <a:rPr lang="en-US" sz="2000" dirty="0"/>
                  <a:t>Via 3 steps</a:t>
                </a:r>
              </a:p>
              <a:p>
                <a:r>
                  <a:rPr lang="en-US" sz="2000" dirty="0"/>
                  <a:t>1. </a:t>
                </a:r>
                <a:r>
                  <a:rPr lang="en-US" sz="2000" b="1" dirty="0"/>
                  <a:t>Explore</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𝑎𝑟𝑔𝑚𝑎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𝑋</m:t>
                            </m:r>
                          </m:sub>
                        </m:sSub>
                      </m:sub>
                    </m:sSub>
                    <m:r>
                      <a:rPr lang="en-US" sz="2000" b="0" i="0" smtClean="0">
                        <a:latin typeface="Cambria Math" panose="02040503050406030204" pitchFamily="18" charset="0"/>
                      </a:rPr>
                      <m:t>{ </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1">
                                <a:latin typeface="Cambria Math" panose="02040503050406030204" pitchFamily="18" charset="0"/>
                              </a:rPr>
                              <m:t>𝑝</m:t>
                            </m:r>
                            <m:r>
                              <a:rPr lang="en-US" sz="2000" i="1">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r>
                              <a:rPr lang="en-US" sz="2000" b="0" i="1" smtClean="0">
                                <a:latin typeface="Cambria Math" panose="02040503050406030204" pitchFamily="18" charset="0"/>
                              </a:rPr>
                              <m:t>}</m:t>
                            </m:r>
                          </m:e>
                        </m:nary>
                      </m:e>
                    </m:nary>
                  </m:oMath>
                </a14:m>
                <a:endParaRPr lang="en-US" sz="2000" dirty="0"/>
              </a:p>
              <a:p>
                <a:pPr lvl="1"/>
                <a:r>
                  <a:rPr lang="en-US" sz="1200" dirty="0"/>
                  <a:t>Via search guided by a Neural Recognition (NR) model by choosing p’s </a:t>
                </a:r>
                <a:r>
                  <a:rPr lang="en-US" sz="1200" dirty="0" err="1"/>
                  <a:t>s.t.</a:t>
                </a:r>
                <a:r>
                  <a:rPr lang="en-US" sz="1200" dirty="0"/>
                  <a:t> </a:t>
                </a:r>
                <a:r>
                  <a:rPr lang="en-US" sz="1200" dirty="0" err="1"/>
                  <a:t>Pr</a:t>
                </a:r>
                <a:r>
                  <a:rPr lang="en-US" sz="1200" dirty="0"/>
                  <a:t>[</a:t>
                </a:r>
                <a:r>
                  <a:rPr lang="en-US" sz="1200" dirty="0" err="1"/>
                  <a:t>x|p</a:t>
                </a:r>
                <a:r>
                  <a:rPr lang="en-US" sz="1200" dirty="0"/>
                  <a:t>] &gt; 0 &amp; high prior </a:t>
                </a:r>
                <a14:m>
                  <m:oMath xmlns:m="http://schemas.openxmlformats.org/officeDocument/2006/math">
                    <m:r>
                      <m:rPr>
                        <m:sty m:val="p"/>
                      </m:rPr>
                      <a:rPr lang="en-US" sz="1200">
                        <a:latin typeface="Cambria Math" panose="02040503050406030204" pitchFamily="18" charset="0"/>
                      </a:rPr>
                      <m:t>Pr</m:t>
                    </m:r>
                    <m:r>
                      <a:rPr lang="en-US" sz="1200" i="1">
                        <a:latin typeface="Cambria Math" panose="02040503050406030204" pitchFamily="18" charset="0"/>
                      </a:rPr>
                      <m:t>⁡[</m:t>
                    </m:r>
                    <m:r>
                      <a:rPr lang="en-US" sz="1200" i="1">
                        <a:latin typeface="Cambria Math" panose="02040503050406030204" pitchFamily="18" charset="0"/>
                      </a:rPr>
                      <m:t>𝑝</m:t>
                    </m:r>
                    <m:r>
                      <a:rPr lang="en-US" sz="1200" i="1">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𝐷</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rPr>
                      <m:t>]</m:t>
                    </m:r>
                  </m:oMath>
                </a14:m>
                <a:r>
                  <a:rPr lang="en-US" sz="1200" dirty="0"/>
                  <a:t> (compress)</a:t>
                </a:r>
              </a:p>
              <a:p>
                <a:pPr lvl="1"/>
                <a:r>
                  <a:rPr lang="en-US" sz="1200" dirty="0"/>
                  <a:t>Note: </a:t>
                </a:r>
                <a14:m>
                  <m:oMath xmlns:m="http://schemas.openxmlformats.org/officeDocument/2006/math">
                    <m:sSub>
                      <m:sSubPr>
                        <m:ctrlPr>
                          <a:rPr lang="en-US" sz="1200" i="1">
                            <a:latin typeface="Cambria Math" panose="02040503050406030204" pitchFamily="18" charset="0"/>
                          </a:rPr>
                        </m:ctrlPr>
                      </m:sSubPr>
                      <m:e>
                        <m:sSub>
                          <m:sSubPr>
                            <m:ctrlPr>
                              <a:rPr lang="en-US" sz="1200" i="1">
                                <a:latin typeface="Cambria Math" panose="02040503050406030204" pitchFamily="18" charset="0"/>
                              </a:rPr>
                            </m:ctrlPr>
                          </m:sSubPr>
                          <m:e>
                            <m:d>
                              <m:dPr>
                                <m:begChr m:val="{"/>
                                <m:endChr m:val="}"/>
                                <m:ctrlPr>
                                  <a:rPr lang="en-US" sz="1200" i="1">
                                    <a:latin typeface="Cambria Math" panose="02040503050406030204" pitchFamily="18" charset="0"/>
                                  </a:rPr>
                                </m:ctrlPr>
                              </m:dPr>
                              <m:e>
                                <m:sSub>
                                  <m:sSubPr>
                                    <m:ctrlPr>
                                      <a:rPr lang="en-US" sz="1200" i="1" dirty="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i="1" dirty="0">
                                        <a:latin typeface="Cambria Math" panose="02040503050406030204" pitchFamily="18" charset="0"/>
                                      </a:rPr>
                                      <m:t>𝑥</m:t>
                                    </m:r>
                                  </m:sub>
                                </m:sSub>
                              </m:e>
                            </m:d>
                          </m:e>
                          <m:sub>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𝑋</m:t>
                            </m:r>
                          </m:sub>
                        </m:sSub>
                        <m:r>
                          <a:rPr lang="en-US" sz="1200" i="1">
                            <a:latin typeface="Cambria Math" panose="02040503050406030204" pitchFamily="18" charset="0"/>
                          </a:rPr>
                          <m:t>= </m:t>
                        </m:r>
                        <m:r>
                          <a:rPr lang="en-US" sz="1200" i="1">
                            <a:latin typeface="Cambria Math" panose="02040503050406030204" pitchFamily="18" charset="0"/>
                          </a:rPr>
                          <m:t>𝐹</m:t>
                        </m:r>
                      </m:e>
                      <m:sub>
                        <m:r>
                          <a:rPr lang="en-US" sz="1200" i="1">
                            <a:latin typeface="Cambria Math" panose="02040503050406030204" pitchFamily="18" charset="0"/>
                          </a:rPr>
                          <m:t>𝑋</m:t>
                        </m:r>
                      </m:sub>
                    </m:sSub>
                  </m:oMath>
                </a14:m>
                <a:endParaRPr lang="en-US" sz="1200" dirty="0"/>
              </a:p>
              <a:p>
                <a:r>
                  <a:rPr lang="en-US" sz="2000" dirty="0"/>
                  <a:t>2. </a:t>
                </a:r>
                <a:r>
                  <a:rPr lang="en-US" sz="2000" b="1" dirty="0"/>
                  <a:t>Compile</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𝑁𝑅</m:t>
                        </m:r>
                      </m:sub>
                    </m:sSub>
                    <m:r>
                      <a:rPr lang="en-US" sz="2000" b="0" i="1" smtClean="0">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𝑁𝑅</m:t>
                            </m:r>
                          </m:sub>
                        </m:sSub>
                      </m:sub>
                    </m:sSub>
                    <m:r>
                      <a:rPr lang="en-US" sz="2000">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𝑝</m:t>
                                    </m:r>
                                  </m:e>
                                </m:d>
                              </m:e>
                            </m:func>
                            <m:r>
                              <a:rPr lang="en-US" sz="2000" b="0" i="1" smtClean="0">
                                <a:latin typeface="Cambria Math" panose="02040503050406030204" pitchFamily="18" charset="0"/>
                              </a:rPr>
                              <m:t>𝐷</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𝑁𝑅</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nary>
                      </m:e>
                    </m:nary>
                  </m:oMath>
                </a14:m>
                <a:endParaRPr lang="en-US" sz="2000" dirty="0"/>
              </a:p>
              <a:p>
                <a:pPr lvl="1"/>
                <a:r>
                  <a:rPr lang="en-US" sz="1200" dirty="0"/>
                  <a:t>Really via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𝑁𝑅</m:t>
                        </m:r>
                      </m:sub>
                    </m:sSub>
                    <m:r>
                      <a:rPr lang="en-US" sz="1200" i="1">
                        <a:latin typeface="Cambria Math" panose="02040503050406030204" pitchFamily="18" charset="0"/>
                      </a:rPr>
                      <m:t>=</m:t>
                    </m:r>
                    <m:r>
                      <a:rPr lang="en-US" sz="1200" i="1">
                        <a:latin typeface="Cambria Math" panose="02040503050406030204" pitchFamily="18" charset="0"/>
                      </a:rPr>
                      <m:t>𝑎𝑟𝑔𝑚𝑎</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𝑁𝑅</m:t>
                            </m:r>
                          </m:sub>
                        </m:sSub>
                      </m:sub>
                    </m:sSub>
                    <m:r>
                      <a:rPr lang="en-US" sz="1200">
                        <a:latin typeface="Cambria Math" panose="02040503050406030204" pitchFamily="18" charset="0"/>
                      </a:rPr>
                      <m:t>{ </m:t>
                    </m:r>
                    <m:nary>
                      <m:naryPr>
                        <m:chr m:val="∏"/>
                        <m:supHide m:val="on"/>
                        <m:ctrlPr>
                          <a:rPr lang="en-US" sz="1200" i="1">
                            <a:latin typeface="Cambria Math" panose="02040503050406030204" pitchFamily="18" charset="0"/>
                          </a:rPr>
                        </m:ctrlPr>
                      </m:naryPr>
                      <m:sub>
                        <m:r>
                          <m:rPr>
                            <m:brk m:alnAt="7"/>
                          </m:rPr>
                          <a:rPr lang="en-US" sz="1200" i="1">
                            <a:latin typeface="Cambria Math" panose="02040503050406030204" pitchFamily="18" charset="0"/>
                          </a:rPr>
                          <m:t>𝑥</m:t>
                        </m:r>
                        <m:r>
                          <a:rPr lang="en-US" sz="1200" i="1">
                            <a:latin typeface="Cambria Math" panose="02040503050406030204" pitchFamily="18" charset="0"/>
                          </a:rPr>
                          <m:t> ∈</m:t>
                        </m:r>
                        <m:r>
                          <a:rPr lang="en-US" sz="1200" i="1">
                            <a:latin typeface="Cambria Math" panose="02040503050406030204" pitchFamily="18" charset="0"/>
                            <a:ea typeface="Cambria Math" panose="02040503050406030204" pitchFamily="18" charset="0"/>
                          </a:rPr>
                          <m:t>𝑋</m:t>
                        </m:r>
                      </m:sub>
                      <m:sup/>
                      <m:e>
                        <m:r>
                          <m:rPr>
                            <m:sty m:val="p"/>
                          </m:rPr>
                          <a:rPr lang="en-US" sz="1200" b="0" i="0" smtClean="0">
                            <a:latin typeface="Cambria Math" panose="02040503050406030204" pitchFamily="18" charset="0"/>
                            <a:ea typeface="Cambria Math" panose="02040503050406030204" pitchFamily="18" charset="0"/>
                          </a:rPr>
                          <m:t>Pr</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𝑝</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𝐷</m:t>
                            </m:r>
                          </m:sub>
                        </m:sSub>
                        <m:r>
                          <a:rPr lang="en-US" sz="1200" b="0" i="1" smtClean="0">
                            <a:latin typeface="Cambria Math" panose="02040503050406030204" pitchFamily="18" charset="0"/>
                            <a:ea typeface="Cambria Math" panose="02040503050406030204" pitchFamily="18" charset="0"/>
                          </a:rPr>
                          <m:t>]</m:t>
                        </m:r>
                        <m:func>
                          <m:funcPr>
                            <m:ctrlPr>
                              <a:rPr lang="en-US" sz="1200" i="1" smtClean="0">
                                <a:latin typeface="Cambria Math" panose="02040503050406030204" pitchFamily="18" charset="0"/>
                                <a:ea typeface="Cambria Math" panose="02040503050406030204" pitchFamily="18" charset="0"/>
                              </a:rPr>
                            </m:ctrlPr>
                          </m:funcPr>
                          <m:fName>
                            <m:r>
                              <m:rPr>
                                <m:sty m:val="p"/>
                              </m:rPr>
                              <a:rPr lang="en-US" sz="1200" i="0" smtClean="0">
                                <a:latin typeface="Cambria Math" panose="02040503050406030204" pitchFamily="18" charset="0"/>
                                <a:ea typeface="Cambria Math" panose="02040503050406030204" pitchFamily="18" charset="0"/>
                              </a:rPr>
                              <m:t>log</m:t>
                            </m:r>
                          </m:fName>
                          <m:e>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Pr</m:t>
                                </m:r>
                              </m:fName>
                              <m:e>
                                <m:d>
                                  <m:dPr>
                                    <m:beg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𝑝</m:t>
                                    </m:r>
                                  </m:e>
                                  <m:e>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𝑁𝑅</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𝑥</m:t>
                                    </m:r>
                                  </m:e>
                                </m:d>
                              </m:e>
                            </m:func>
                            <m:r>
                              <a:rPr lang="en-US" sz="1200" b="0" i="1" smtClean="0">
                                <a:latin typeface="Cambria Math" panose="02040503050406030204" pitchFamily="18" charset="0"/>
                                <a:ea typeface="Cambria Math" panose="02040503050406030204" pitchFamily="18" charset="0"/>
                              </a:rPr>
                              <m:t>]</m:t>
                            </m:r>
                          </m:e>
                        </m:func>
                      </m:e>
                    </m:nary>
                  </m:oMath>
                </a14:m>
                <a:r>
                  <a:rPr lang="en-US" sz="1200" dirty="0"/>
                  <a:t>} (weighted by compression prior)</a:t>
                </a:r>
              </a:p>
              <a:p>
                <a:pPr lvl="1"/>
                <a:r>
                  <a:rPr lang="en-US" sz="1200" dirty="0">
                    <a:ea typeface="Cambria Math" panose="02040503050406030204" pitchFamily="18" charset="0"/>
                  </a:rPr>
                  <a:t>Note: we want NR to approximate posterior </a:t>
                </a:r>
                <a14:m>
                  <m:oMath xmlns:m="http://schemas.openxmlformats.org/officeDocument/2006/math">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Pr</m:t>
                        </m:r>
                      </m:fName>
                      <m:e>
                        <m:d>
                          <m:dPr>
                            <m:beg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𝑝</m:t>
                            </m:r>
                          </m:e>
                          <m:e>
                            <m:r>
                              <a:rPr lang="en-US" sz="1200" i="1">
                                <a:latin typeface="Cambria Math" panose="02040503050406030204" pitchFamily="18" charset="0"/>
                                <a:ea typeface="Cambria Math" panose="02040503050406030204" pitchFamily="18" charset="0"/>
                              </a:rPr>
                              <m:t>𝐷</m:t>
                            </m:r>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𝑁𝑅</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e>
                        </m:d>
                      </m:e>
                    </m:func>
                    <m:r>
                      <a:rPr lang="en-US" sz="1200" b="0" i="1" smtClean="0">
                        <a:latin typeface="Cambria Math" panose="02040503050406030204" pitchFamily="18" charset="0"/>
                        <a:ea typeface="Cambria Math" panose="02040503050406030204" pitchFamily="18" charset="0"/>
                      </a:rPr>
                      <m:t>]≈</m:t>
                    </m:r>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Pr</m:t>
                        </m:r>
                      </m:fName>
                      <m:e>
                        <m:d>
                          <m:dPr>
                            <m:begChr m:val="["/>
                            <m:end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𝑝</m:t>
                            </m:r>
                          </m:e>
                          <m:e>
                            <m:r>
                              <a:rPr lang="en-US" sz="1200" b="0" i="1" smtClean="0">
                                <a:latin typeface="Cambria Math" panose="02040503050406030204" pitchFamily="18" charset="0"/>
                                <a:ea typeface="Cambria Math" panose="02040503050406030204" pitchFamily="18" charset="0"/>
                              </a:rPr>
                              <m:t>𝑥</m:t>
                            </m:r>
                          </m:e>
                        </m:d>
                      </m:e>
                    </m:func>
                    <m:func>
                      <m:funcPr>
                        <m:ctrlPr>
                          <a:rPr lang="en-US" sz="1200" b="0" i="1" smtClean="0">
                            <a:latin typeface="Cambria Math" panose="02040503050406030204" pitchFamily="18" charset="0"/>
                            <a:ea typeface="Cambria Math" panose="02040503050406030204" pitchFamily="18" charset="0"/>
                          </a:rPr>
                        </m:ctrlPr>
                      </m:funcPr>
                      <m:fName>
                        <m:r>
                          <m:rPr>
                            <m:sty m:val="p"/>
                          </m:rPr>
                          <a:rPr lang="en-US" sz="1200" b="0" i="0" smtClean="0">
                            <a:latin typeface="Cambria Math" panose="02040503050406030204" pitchFamily="18" charset="0"/>
                            <a:ea typeface="Cambria Math" panose="02040503050406030204" pitchFamily="18" charset="0"/>
                          </a:rPr>
                          <m:t>Pr</m:t>
                        </m:r>
                      </m:fName>
                      <m:e>
                        <m:d>
                          <m:dPr>
                            <m:begChr m:val="["/>
                            <m:endChr m:val="]"/>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𝑥</m:t>
                            </m:r>
                          </m:e>
                          <m:e>
                            <m:r>
                              <a:rPr lang="en-US" sz="1200" b="0" i="1" smtClean="0">
                                <a:latin typeface="Cambria Math" panose="02040503050406030204" pitchFamily="18" charset="0"/>
                                <a:ea typeface="Cambria Math" panose="02040503050406030204" pitchFamily="18" charset="0"/>
                              </a:rPr>
                              <m:t>𝐷</m:t>
                            </m:r>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𝜃</m:t>
                                </m:r>
                              </m:e>
                              <m:sub>
                                <m:r>
                                  <a:rPr lang="en-US" sz="1200" b="0" i="1" smtClean="0">
                                    <a:latin typeface="Cambria Math" panose="02040503050406030204" pitchFamily="18" charset="0"/>
                                    <a:ea typeface="Cambria Math" panose="02040503050406030204" pitchFamily="18" charset="0"/>
                                  </a:rPr>
                                  <m:t>𝐷</m:t>
                                </m:r>
                              </m:sub>
                            </m:sSub>
                          </m:e>
                        </m:d>
                      </m:e>
                    </m:func>
                  </m:oMath>
                </a14:m>
                <a:r>
                  <a:rPr lang="en-US" sz="1200" b="0" dirty="0">
                    <a:ea typeface="Cambria Math" panose="02040503050406030204" pitchFamily="18" charset="0"/>
                  </a:rPr>
                  <a:t> (to take meta-learned compression prior into account)</a:t>
                </a:r>
              </a:p>
              <a:p>
                <a:pPr lvl="1"/>
                <a:r>
                  <a:rPr lang="en-US" sz="1200" dirty="0">
                    <a:ea typeface="Cambria Math" panose="02040503050406030204" pitchFamily="18" charset="0"/>
                  </a:rPr>
                  <a:t>“One shot search”</a:t>
                </a:r>
                <a:endParaRPr lang="en-US" sz="1200" b="0" dirty="0">
                  <a:ea typeface="Cambria Math" panose="02040503050406030204" pitchFamily="18" charset="0"/>
                </a:endParaRPr>
              </a:p>
              <a:p>
                <a:r>
                  <a:rPr lang="en-US" sz="2400" dirty="0"/>
                  <a:t>3. </a:t>
                </a:r>
                <a:r>
                  <a:rPr lang="en-US" sz="2400" b="1" dirty="0"/>
                  <a:t>Compress: </a:t>
                </a:r>
                <a:endParaRPr lang="en-US" sz="2400" b="0" i="0" dirty="0">
                  <a:latin typeface="Cambria Math" panose="02040503050406030204" pitchFamily="18" charset="0"/>
                </a:endParaRPr>
              </a:p>
              <a:p>
                <a:pPr lvl="1"/>
                <a14:m>
                  <m:oMath xmlns:m="http://schemas.openxmlformats.org/officeDocument/2006/math">
                    <m:r>
                      <m:rPr>
                        <m:sty m:val="p"/>
                      </m:rPr>
                      <a:rPr lang="en-US" sz="2000" b="0" i="0" smtClean="0">
                        <a:latin typeface="Cambria Math" panose="02040503050406030204" pitchFamily="18" charset="0"/>
                      </a:rPr>
                      <m:t>D</m:t>
                    </m:r>
                    <m:r>
                      <a:rPr lang="en-US" sz="2000" b="0" i="1" smtClean="0">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𝐷</m:t>
                        </m:r>
                      </m:sub>
                    </m:sSub>
                    <m:r>
                      <a:rPr lang="en-US" sz="2000">
                        <a:latin typeface="Cambria Math" panose="02040503050406030204" pitchFamily="18" charset="0"/>
                      </a:rPr>
                      <m:t>{ </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1">
                                <a:latin typeface="Cambria Math" panose="02040503050406030204" pitchFamily="18" charset="0"/>
                              </a:rPr>
                              <m:t>𝑝</m:t>
                            </m:r>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e>
                                  <m:e>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e>
                                </m:d>
                              </m:e>
                            </m:func>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e>
                                </m:d>
                              </m:e>
                              <m:sub>
                                <m:r>
                                  <a:rPr lang="en-US" sz="2000" b="0" i="1" smtClean="0">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rPr>
                              <m:t>}</m:t>
                            </m:r>
                          </m:e>
                        </m:nary>
                      </m:e>
                    </m:nary>
                  </m:oMath>
                </a14:m>
                <a:endParaRPr lang="en-US" sz="2000" b="1"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m:rPr>
                            <m:sty m:val="p"/>
                          </m:rPr>
                          <a:rPr lang="en-US" sz="2000">
                            <a:latin typeface="Cambria Math" panose="02040503050406030204" pitchFamily="18" charset="0"/>
                          </a:rPr>
                          <m:t>D</m:t>
                        </m:r>
                      </m:sub>
                    </m:sSub>
                    <m:r>
                      <a:rPr lang="en-US" sz="2000" b="0" i="1" smtClean="0">
                        <a:latin typeface="Cambria Math" panose="02040503050406030204" pitchFamily="18" charset="0"/>
                      </a:rPr>
                      <m:t>=</m:t>
                    </m:r>
                    <m:r>
                      <a:rPr lang="en-US" sz="2000" i="1">
                        <a:latin typeface="Cambria Math" panose="02040503050406030204" pitchFamily="18" charset="0"/>
                      </a:rPr>
                      <m:t>𝑎𝑟𝑔𝑚𝑎</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𝐷</m:t>
                            </m:r>
                          </m:sub>
                        </m:sSub>
                      </m:sub>
                    </m:sSub>
                    <m:r>
                      <a:rPr lang="en-US" sz="2000">
                        <a:latin typeface="Cambria Math" panose="02040503050406030204" pitchFamily="18" charset="0"/>
                      </a:rPr>
                      <m:t>{</m:t>
                    </m:r>
                    <m:r>
                      <m:rPr>
                        <m:sty m:val="p"/>
                      </m:rPr>
                      <a:rPr lang="en-US" sz="2000">
                        <a:latin typeface="Cambria Math" panose="02040503050406030204" pitchFamily="18" charset="0"/>
                      </a:rPr>
                      <m:t>Pr</m:t>
                    </m:r>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e>
                            </m:func>
                            <m:r>
                              <a:rPr lang="en-US" sz="2000" i="1">
                                <a:latin typeface="Cambria Math" panose="02040503050406030204" pitchFamily="18" charset="0"/>
                              </a:rPr>
                              <m:t>𝑝</m:t>
                            </m:r>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𝑝</m:t>
                                    </m:r>
                                  </m:e>
                                  <m:e>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e>
                                </m:d>
                              </m:e>
                            </m:func>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ea typeface="Cambria Math" panose="02040503050406030204" pitchFamily="18" charset="0"/>
                                          </a:rPr>
                                          <m:t>𝐷</m:t>
                                        </m:r>
                                      </m:sub>
                                    </m:sSub>
                                  </m:e>
                                </m:d>
                              </m:e>
                              <m:sub>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rPr>
                              <m:t>}</m:t>
                            </m:r>
                          </m:e>
                        </m:nary>
                      </m:e>
                    </m:nary>
                  </m:oMath>
                </a14:m>
                <a:endParaRPr lang="en-US" sz="2000" b="1" dirty="0"/>
              </a:p>
              <a:p>
                <a:pPr lvl="1"/>
                <a:r>
                  <a:rPr lang="en-US" sz="1200" dirty="0"/>
                  <a:t>(This step meta-learns the compression prior)</a:t>
                </a:r>
              </a:p>
              <a:p>
                <a:pPr lvl="1"/>
                <a:r>
                  <a:rPr lang="en-US" sz="1200" dirty="0"/>
                  <a:t>AIC</a:t>
                </a:r>
              </a:p>
            </p:txBody>
          </p:sp>
        </mc:Choice>
        <mc:Fallback xmlns="">
          <p:sp>
            <p:nvSpPr>
              <p:cNvPr id="3" name="Content Placeholder 2">
                <a:extLst>
                  <a:ext uri="{FF2B5EF4-FFF2-40B4-BE49-F238E27FC236}">
                    <a16:creationId xmlns:a16="http://schemas.microsoft.com/office/drawing/2014/main" id="{6AEBE5CC-1D48-3541-AB91-DE7554AA136C}"/>
                  </a:ext>
                </a:extLst>
              </p:cNvPr>
              <p:cNvSpPr>
                <a:spLocks noGrp="1" noRot="1" noChangeAspect="1" noMove="1" noResize="1" noEditPoints="1" noAdjustHandles="1" noChangeArrowheads="1" noChangeShapeType="1" noTextEdit="1"/>
              </p:cNvSpPr>
              <p:nvPr>
                <p:ph idx="1"/>
              </p:nvPr>
            </p:nvSpPr>
            <p:spPr>
              <a:xfrm>
                <a:off x="643467" y="1782981"/>
                <a:ext cx="10905066" cy="4836096"/>
              </a:xfrm>
              <a:blipFill>
                <a:blip r:embed="rId4"/>
                <a:stretch>
                  <a:fillRect l="-698" t="-1571" b="-3141"/>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3644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B8B399-30AA-2242-AABD-206ADA076BAF}"/>
              </a:ext>
            </a:extLst>
          </p:cNvPr>
          <p:cNvSpPr>
            <a:spLocks noGrp="1"/>
          </p:cNvSpPr>
          <p:nvPr>
            <p:ph type="title"/>
          </p:nvPr>
        </p:nvSpPr>
        <p:spPr>
          <a:xfrm>
            <a:off x="649998" y="8229"/>
            <a:ext cx="10905066" cy="1135737"/>
          </a:xfrm>
        </p:spPr>
        <p:txBody>
          <a:bodyPr>
            <a:normAutofit/>
          </a:bodyPr>
          <a:lstStyle/>
          <a:p>
            <a:r>
              <a:rPr lang="en-US" sz="3600" dirty="0"/>
              <a:t>Explore: Searching for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4FC28A-2BAE-684E-AAB1-F69CF56EE300}"/>
                  </a:ext>
                </a:extLst>
              </p:cNvPr>
              <p:cNvSpPr>
                <a:spLocks noGrp="1"/>
              </p:cNvSpPr>
              <p:nvPr>
                <p:ph idx="1"/>
              </p:nvPr>
            </p:nvSpPr>
            <p:spPr>
              <a:xfrm>
                <a:off x="643467" y="836023"/>
                <a:ext cx="10905066" cy="6021977"/>
              </a:xfrm>
            </p:spPr>
            <p:txBody>
              <a:bodyPr>
                <a:normAutofit fontScale="92500" lnSpcReduction="20000"/>
              </a:bodyPr>
              <a:lstStyle/>
              <a:p>
                <a:r>
                  <a:rPr lang="en-US" sz="2000" dirty="0"/>
                  <a:t>Goal always to maximize bMAP: </a:t>
                </a:r>
                <a:endParaRPr lang="en-US" sz="2000"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𝜃</m:t>
                        </m:r>
                      </m:sub>
                    </m:sSub>
                    <m:r>
                      <m:rPr>
                        <m:sty m:val="p"/>
                      </m:rPr>
                      <a:rPr lang="en-US">
                        <a:latin typeface="Cambria Math" panose="02040503050406030204" pitchFamily="18" charset="0"/>
                      </a:rPr>
                      <m:t>Pr</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𝑋</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𝑝</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𝒙</m:t>
                                </m:r>
                              </m:sub>
                            </m:sSub>
                          </m:sub>
                          <m:sup/>
                          <m:e>
                            <m:func>
                              <m:funcPr>
                                <m:ctrlPr>
                                  <a:rPr lang="en-US" i="1">
                                    <a:latin typeface="Cambria Math" panose="02040503050406030204" pitchFamily="18" charset="0"/>
                                  </a:rPr>
                                </m:ctrlPr>
                              </m:funcPr>
                              <m:fName>
                                <m:r>
                                  <a:rPr lang="en-US" b="0" i="1">
                                    <a:latin typeface="Cambria Math" panose="02040503050406030204" pitchFamily="18" charset="0"/>
                                  </a:rPr>
                                  <m:t>𝑃𝑟</m:t>
                                </m:r>
                              </m:fName>
                              <m:e>
                                <m:d>
                                  <m:dPr>
                                    <m:begChr m:val="["/>
                                    <m:endChr m:val="|"/>
                                    <m:ctrlPr>
                                      <a:rPr lang="en-US" i="1">
                                        <a:latin typeface="Cambria Math" panose="02040503050406030204" pitchFamily="18" charset="0"/>
                                      </a:rPr>
                                    </m:ctrlPr>
                                  </m:dPr>
                                  <m:e>
                                    <m:r>
                                      <a:rPr lang="en-US" b="0" i="1">
                                        <a:latin typeface="Cambria Math" panose="02040503050406030204" pitchFamily="18" charset="0"/>
                                      </a:rPr>
                                      <m:t>𝑥</m:t>
                                    </m:r>
                                  </m:e>
                                </m:d>
                              </m:e>
                            </m:func>
                            <m:r>
                              <a:rPr lang="en-US" b="0" i="1">
                                <a:latin typeface="Cambria Math" panose="02040503050406030204" pitchFamily="18" charset="0"/>
                              </a:rPr>
                              <m:t>𝑝</m:t>
                            </m:r>
                            <m:r>
                              <a:rPr lang="en-US" b="0" i="1">
                                <a:latin typeface="Cambria Math" panose="02040503050406030204" pitchFamily="18" charset="0"/>
                              </a:rPr>
                              <m:t>]</m:t>
                            </m:r>
                            <m:func>
                              <m:funcPr>
                                <m:ctrlPr>
                                  <a:rPr lang="en-US" i="1">
                                    <a:latin typeface="Cambria Math" panose="02040503050406030204" pitchFamily="18" charset="0"/>
                                  </a:rPr>
                                </m:ctrlPr>
                              </m:funcPr>
                              <m:fName>
                                <m:r>
                                  <a:rPr lang="en-US" b="0" i="1">
                                    <a:latin typeface="Cambria Math" panose="02040503050406030204" pitchFamily="18" charset="0"/>
                                  </a:rPr>
                                  <m:t>𝑃𝑟</m:t>
                                </m:r>
                              </m:fName>
                              <m:e>
                                <m:d>
                                  <m:dPr>
                                    <m:begChr m:val="["/>
                                    <m:endChr m:val="]"/>
                                    <m:ctrlPr>
                                      <a:rPr lang="en-US" i="1">
                                        <a:latin typeface="Cambria Math" panose="02040503050406030204" pitchFamily="18" charset="0"/>
                                      </a:rPr>
                                    </m:ctrlPr>
                                  </m:dPr>
                                  <m:e>
                                    <m:r>
                                      <a:rPr lang="en-US" b="0" i="1">
                                        <a:latin typeface="Cambria Math" panose="02040503050406030204" pitchFamily="18" charset="0"/>
                                      </a:rPr>
                                      <m:t>𝑝</m:t>
                                    </m:r>
                                  </m:e>
                                  <m:e>
                                    <m:r>
                                      <a:rPr lang="en-US" b="0" i="1">
                                        <a:latin typeface="Cambria Math" panose="02040503050406030204" pitchFamily="18" charset="0"/>
                                        <a:ea typeface="Cambria Math" panose="02040503050406030204" pitchFamily="18" charset="0"/>
                                      </a:rPr>
                                      <m:t>𝜃</m:t>
                                    </m:r>
                                    <m:r>
                                      <a:rPr lang="en-US" b="0" i="1">
                                        <a:latin typeface="Cambria Math" panose="02040503050406030204" pitchFamily="18" charset="0"/>
                                        <a:ea typeface="Cambria Math" panose="02040503050406030204" pitchFamily="18" charset="0"/>
                                      </a:rPr>
                                      <m:t>, </m:t>
                                    </m:r>
                                    <m:r>
                                      <a:rPr lang="en-US" b="0" i="1">
                                        <a:latin typeface="Cambria Math" panose="02040503050406030204" pitchFamily="18" charset="0"/>
                                        <a:ea typeface="Cambria Math" panose="02040503050406030204" pitchFamily="18" charset="0"/>
                                      </a:rPr>
                                      <m:t>𝐷</m:t>
                                    </m:r>
                                  </m:e>
                                </m:d>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e>
                        </m:nary>
                      </m:e>
                    </m:nary>
                  </m:oMath>
                </a14:m>
                <a:r>
                  <a:rPr lang="en-US" sz="1600" dirty="0"/>
                  <a:t> </a:t>
                </a:r>
              </a:p>
              <a:p>
                <a:r>
                  <a:rPr lang="en-US" sz="2000" dirty="0"/>
                  <a:t>Fix DSL</a:t>
                </a:r>
                <a14:m>
                  <m:oMath xmlns:m="http://schemas.openxmlformats.org/officeDocument/2006/math">
                    <m:r>
                      <a:rPr lang="en-US" sz="2000" b="0" i="0" dirty="0" smtClean="0">
                        <a:latin typeface="Cambria Math" panose="02040503050406030204" pitchFamily="18" charset="0"/>
                        <a:ea typeface="Cambria Math" panose="02040503050406030204" pitchFamily="18" charset="0"/>
                      </a:rPr>
                      <m:t> </m:t>
                    </m:r>
                    <m:d>
                      <m:dPr>
                        <m:ctrlPr>
                          <a:rPr lang="en-US" sz="2000" i="1" dirty="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e>
                    </m:d>
                  </m:oMath>
                </a14:m>
                <a:r>
                  <a:rPr lang="en-US" sz="2000" dirty="0"/>
                  <a:t> and NN </a:t>
                </a:r>
                <a14:m>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e>
                      <m:e>
                        <m:r>
                          <a:rPr lang="en-US" sz="2000" b="0" i="1" smtClean="0">
                            <a:latin typeface="Cambria Math" panose="02040503050406030204" pitchFamily="18" charset="0"/>
                          </a:rPr>
                          <m:t>𝑥</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Pr</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𝑁𝑅</m:t>
                        </m:r>
                      </m:sub>
                    </m:sSub>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Pr</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𝑃𝑟</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𝐷</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𝐷</m:t>
                    </m:r>
                    <m:r>
                      <a:rPr lang="en-US" sz="2000" i="1">
                        <a:latin typeface="Cambria Math" panose="02040503050406030204" pitchFamily="18" charset="0"/>
                        <a:ea typeface="Cambria Math" panose="02040503050406030204" pitchFamily="18" charset="0"/>
                      </a:rPr>
                      <m:t>]</m:t>
                    </m:r>
                    <m:r>
                      <m:rPr>
                        <m:nor/>
                      </m:rPr>
                      <a:rPr lang="en-US" sz="2000" dirty="0"/>
                      <m:t>)</m:t>
                    </m:r>
                  </m:oMath>
                </a14:m>
                <a:r>
                  <a:rPr lang="en-US" sz="2000" dirty="0"/>
                  <a:t>, </a:t>
                </a:r>
              </a:p>
              <a:p>
                <a:r>
                  <a:rPr lang="en-US" sz="2000" dirty="0"/>
                  <a:t>Optimize program Frontier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𝐹</m:t>
                        </m:r>
                      </m:e>
                      <m:sub>
                        <m:r>
                          <a:rPr lang="en-US" sz="2000" b="0" i="1" smtClean="0">
                            <a:latin typeface="Cambria Math" panose="02040503050406030204" pitchFamily="18" charset="0"/>
                          </a:rPr>
                          <m:t>𝑋</m:t>
                        </m:r>
                      </m:sub>
                    </m:sSub>
                  </m:oMath>
                </a14:m>
                <a:endParaRPr lang="en-US" sz="2000" dirty="0"/>
              </a:p>
              <a:p>
                <a:r>
                  <a:rPr lang="en-US" sz="2000" b="1" dirty="0"/>
                  <a:t>Explore does it by maximizing frontier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𝑭</m:t>
                        </m:r>
                      </m:e>
                      <m:sub>
                        <m:r>
                          <a:rPr lang="en-US" sz="2000" b="1" i="1" smtClean="0">
                            <a:latin typeface="Cambria Math" panose="02040503050406030204" pitchFamily="18" charset="0"/>
                          </a:rPr>
                          <m:t>𝒙</m:t>
                        </m:r>
                      </m:sub>
                    </m:sSub>
                  </m:oMath>
                </a14:m>
                <a:r>
                  <a:rPr lang="en-US" sz="2000" b="1" dirty="0"/>
                  <a:t> of programs task </a:t>
                </a:r>
                <a14:m>
                  <m:oMath xmlns:m="http://schemas.openxmlformats.org/officeDocument/2006/math">
                    <m:r>
                      <m:rPr>
                        <m:brk m:alnAt="7"/>
                      </m:rP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𝑋</m:t>
                    </m:r>
                  </m:oMath>
                </a14:m>
                <a:r>
                  <a:rPr lang="en-US" sz="2000" b="1" dirty="0"/>
                  <a:t>  </a:t>
                </a:r>
                <a:endParaRPr lang="en-US" sz="2000" dirty="0"/>
              </a:p>
              <a:p>
                <a:pPr lvl="1"/>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𝐹</m:t>
                        </m:r>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 </m:t>
                    </m:r>
                    <m:r>
                      <a:rPr lang="en-US" sz="1600" b="0" i="1" smtClean="0">
                        <a:latin typeface="Cambria Math" panose="02040503050406030204" pitchFamily="18" charset="0"/>
                      </a:rPr>
                      <m:t>𝑠𝑒𝑡</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𝑝𝑟𝑜𝑔𝑟𝑎𝑚𝑠</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e>
                      <m:sub>
                        <m:r>
                          <a:rPr lang="en-US" sz="1600" b="0" i="1" smtClean="0">
                            <a:latin typeface="Cambria Math" panose="02040503050406030204" pitchFamily="18" charset="0"/>
                          </a:rPr>
                          <m:t>𝑥</m:t>
                        </m:r>
                      </m:sub>
                    </m:sSub>
                    <m:r>
                      <a:rPr lang="en-US" sz="1600" b="0" i="1" smtClean="0">
                        <a:latin typeface="Cambria Math" panose="02040503050406030204" pitchFamily="18" charset="0"/>
                      </a:rPr>
                      <m:t> </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𝑡</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Pr</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e>
                            <m:r>
                              <a:rPr lang="en-US" sz="1600" b="0" i="1" smtClean="0">
                                <a:latin typeface="Cambria Math" panose="02040503050406030204" pitchFamily="18" charset="0"/>
                              </a:rPr>
                              <m:t>𝑝</m:t>
                            </m:r>
                          </m:e>
                        </m:d>
                      </m:e>
                    </m:func>
                    <m:r>
                      <a:rPr lang="en-US" sz="1600" b="0" i="1" smtClean="0">
                        <a:latin typeface="Cambria Math" panose="02040503050406030204" pitchFamily="18" charset="0"/>
                      </a:rPr>
                      <m:t>&gt;0}</m:t>
                    </m:r>
                  </m:oMath>
                </a14:m>
                <a:endParaRPr lang="en-US" sz="1600" dirty="0"/>
              </a:p>
              <a:p>
                <a:r>
                  <a:rPr lang="en-US" sz="2000" b="1" dirty="0"/>
                  <a:t>Searches</a:t>
                </a:r>
                <a:r>
                  <a:rPr lang="en-US" sz="2000" dirty="0"/>
                  <a:t> for programs that </a:t>
                </a:r>
                <a:r>
                  <a:rPr lang="en-US" sz="2000" b="1" dirty="0"/>
                  <a:t>have large </a:t>
                </a:r>
                <a14:m>
                  <m:oMath xmlns:m="http://schemas.openxmlformats.org/officeDocument/2006/math">
                    <m:func>
                      <m:funcPr>
                        <m:ctrlPr>
                          <a:rPr lang="en-US" sz="2000" b="1" i="1">
                            <a:latin typeface="Cambria Math" panose="02040503050406030204" pitchFamily="18" charset="0"/>
                          </a:rPr>
                        </m:ctrlPr>
                      </m:funcPr>
                      <m:fName>
                        <m:r>
                          <a:rPr lang="en-US" sz="2000" b="1">
                            <a:latin typeface="Cambria Math" panose="02040503050406030204" pitchFamily="18" charset="0"/>
                            <a:ea typeface="Cambria Math" panose="02040503050406030204" pitchFamily="18" charset="0"/>
                          </a:rPr>
                          <m:t> </m:t>
                        </m:r>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𝒙</m:t>
                            </m:r>
                          </m:e>
                        </m:d>
                      </m:e>
                    </m:func>
                    <m:r>
                      <a:rPr lang="en-US" sz="2000" b="1" i="1">
                        <a:latin typeface="Cambria Math" panose="02040503050406030204" pitchFamily="18" charset="0"/>
                      </a:rPr>
                      <m:t>𝒑</m:t>
                    </m:r>
                    <m:r>
                      <a:rPr lang="en-US" sz="2000" b="1" i="1">
                        <a:latin typeface="Cambria Math" panose="02040503050406030204" pitchFamily="18" charset="0"/>
                      </a:rPr>
                      <m:t>]</m:t>
                    </m:r>
                    <m:func>
                      <m:funcPr>
                        <m:ctrlPr>
                          <a:rPr lang="en-US" sz="2000" b="1" i="1">
                            <a:latin typeface="Cambria Math" panose="02040503050406030204" pitchFamily="18" charset="0"/>
                          </a:rPr>
                        </m:ctrlPr>
                      </m:funcPr>
                      <m:fName>
                        <m:r>
                          <a:rPr lang="en-US" sz="2000" b="1" i="1">
                            <a:latin typeface="Cambria Math" panose="02040503050406030204" pitchFamily="18" charset="0"/>
                          </a:rPr>
                          <m:t>𝑷𝒓</m:t>
                        </m:r>
                      </m:fName>
                      <m:e>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𝒑</m:t>
                            </m:r>
                          </m:e>
                          <m:e>
                            <m:sSub>
                              <m:sSubPr>
                                <m:ctrlPr>
                                  <a:rPr lang="en-US" sz="2000" b="1" i="1" smtClean="0">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𝜽</m:t>
                                </m:r>
                              </m:e>
                              <m:sub>
                                <m:r>
                                  <a:rPr lang="en-US" sz="2000" b="1" i="1" smtClean="0">
                                    <a:latin typeface="Cambria Math" panose="02040503050406030204" pitchFamily="18" charset="0"/>
                                    <a:ea typeface="Cambria Math" panose="02040503050406030204" pitchFamily="18" charset="0"/>
                                  </a:rPr>
                                  <m:t>𝑫</m:t>
                                </m:r>
                              </m:sub>
                            </m:sSub>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𝑫</m:t>
                            </m:r>
                          </m:e>
                        </m:d>
                      </m:e>
                    </m:func>
                  </m:oMath>
                </a14:m>
                <a:r>
                  <a:rPr lang="en-US" sz="2000" dirty="0"/>
                  <a:t> </a:t>
                </a:r>
              </a:p>
              <a:p>
                <a:pPr lvl="1"/>
                <a:r>
                  <a:rPr lang="en-US" sz="1800" b="1" dirty="0"/>
                  <a:t>1. Synthesize </a:t>
                </a:r>
                <a:r>
                  <a:rPr lang="en-US" sz="1800" b="1" dirty="0" err="1"/>
                  <a:t>pgms</a:t>
                </a:r>
                <a:r>
                  <a:rPr lang="en-US" sz="1800" dirty="0"/>
                  <a:t>: enumerate (search) </a:t>
                </a:r>
                <a:r>
                  <a:rPr lang="en-US" sz="1800" dirty="0" err="1"/>
                  <a:t>pgms</a:t>
                </a:r>
                <a:r>
                  <a:rPr lang="en-US" sz="1800" dirty="0"/>
                  <a:t> with large </a:t>
                </a:r>
                <a:r>
                  <a:rPr lang="en-US" sz="1800" dirty="0" err="1"/>
                  <a:t>Pr</a:t>
                </a:r>
                <a:r>
                  <a:rPr lang="en-US" sz="1800" dirty="0"/>
                  <a:t>[</a:t>
                </a:r>
                <a:r>
                  <a:rPr lang="en-US" sz="1800" dirty="0" err="1"/>
                  <a:t>x|p</a:t>
                </a:r>
                <a:r>
                  <a:rPr lang="en-US" sz="1800" dirty="0"/>
                  <a:t>] &gt; 0 &amp; current compressed DSL D</a:t>
                </a:r>
              </a:p>
              <a:p>
                <a:pPr lvl="1"/>
                <a:r>
                  <a:rPr lang="en-US" sz="1800" dirty="0"/>
                  <a:t>2</a:t>
                </a:r>
                <a:r>
                  <a:rPr lang="en-US" sz="1800" b="1" dirty="0"/>
                  <a:t>. Choose according to weight from compression prior</a:t>
                </a:r>
                <a:r>
                  <a:rPr lang="en-US" sz="1800" dirty="0"/>
                  <a:t>: i.e. are likely under prior </a:t>
                </a:r>
                <a14:m>
                  <m:oMath xmlns:m="http://schemas.openxmlformats.org/officeDocument/2006/math">
                    <m:func>
                      <m:funcPr>
                        <m:ctrlPr>
                          <a:rPr lang="en-US" sz="1800" i="1">
                            <a:latin typeface="Cambria Math" panose="02040503050406030204" pitchFamily="18" charset="0"/>
                          </a:rPr>
                        </m:ctrlPr>
                      </m:funcPr>
                      <m:fName>
                        <m:r>
                          <a:rPr lang="en-US" sz="1800" b="0" i="1">
                            <a:latin typeface="Cambria Math" panose="02040503050406030204" pitchFamily="18" charset="0"/>
                          </a:rPr>
                          <m:t>𝑃𝑟</m:t>
                        </m:r>
                      </m:fName>
                      <m:e>
                        <m:d>
                          <m:dPr>
                            <m:begChr m:val="["/>
                            <m:endChr m:val="]"/>
                            <m:ctrlPr>
                              <a:rPr lang="en-US" sz="1800" i="1">
                                <a:latin typeface="Cambria Math" panose="02040503050406030204" pitchFamily="18" charset="0"/>
                              </a:rPr>
                            </m:ctrlPr>
                          </m:dPr>
                          <m:e>
                            <m:r>
                              <a:rPr lang="en-US" sz="1800" b="0" i="1">
                                <a:latin typeface="Cambria Math" panose="02040503050406030204" pitchFamily="18" charset="0"/>
                              </a:rPr>
                              <m:t>𝑝</m:t>
                            </m:r>
                          </m:e>
                          <m:e>
                            <m:sSub>
                              <m:sSubPr>
                                <m:ctrlPr>
                                  <a:rPr lang="en-US" sz="1800" i="1">
                                    <a:latin typeface="Cambria Math" panose="02040503050406030204" pitchFamily="18" charset="0"/>
                                    <a:ea typeface="Cambria Math" panose="02040503050406030204" pitchFamily="18" charset="0"/>
                                  </a:rPr>
                                </m:ctrlPr>
                              </m:sSubPr>
                              <m:e>
                                <m:r>
                                  <a:rPr lang="en-US" sz="1800" b="0" i="1">
                                    <a:latin typeface="Cambria Math" panose="02040503050406030204" pitchFamily="18" charset="0"/>
                                    <a:ea typeface="Cambria Math" panose="02040503050406030204" pitchFamily="18" charset="0"/>
                                  </a:rPr>
                                  <m:t>𝜃</m:t>
                                </m:r>
                              </m:e>
                              <m:sub>
                                <m:r>
                                  <a:rPr lang="en-US" sz="1800" b="0" i="1">
                                    <a:latin typeface="Cambria Math" panose="02040503050406030204" pitchFamily="18" charset="0"/>
                                    <a:ea typeface="Cambria Math" panose="02040503050406030204" pitchFamily="18" charset="0"/>
                                  </a:rPr>
                                  <m:t>𝐷</m:t>
                                </m:r>
                              </m:sub>
                            </m:sSub>
                            <m:r>
                              <a:rPr lang="en-US" sz="1800" b="0" i="1">
                                <a:latin typeface="Cambria Math" panose="02040503050406030204" pitchFamily="18" charset="0"/>
                                <a:ea typeface="Cambria Math" panose="02040503050406030204" pitchFamily="18" charset="0"/>
                              </a:rPr>
                              <m:t>, </m:t>
                            </m:r>
                            <m:r>
                              <a:rPr lang="en-US" sz="1800" b="0" i="1">
                                <a:latin typeface="Cambria Math" panose="02040503050406030204" pitchFamily="18" charset="0"/>
                                <a:ea typeface="Cambria Math" panose="02040503050406030204" pitchFamily="18" charset="0"/>
                              </a:rPr>
                              <m:t>𝐷</m:t>
                            </m:r>
                          </m:e>
                        </m:d>
                      </m:e>
                    </m:func>
                  </m:oMath>
                </a14:m>
                <a:r>
                  <a:rPr lang="en-US" sz="1800" dirty="0"/>
                  <a:t> (compress) </a:t>
                </a:r>
              </a:p>
              <a:p>
                <a:r>
                  <a:rPr lang="en-US" sz="2200" dirty="0"/>
                  <a:t>Novelty: </a:t>
                </a:r>
              </a:p>
              <a:p>
                <a:pPr lvl="1"/>
                <a:r>
                  <a:rPr lang="en-US" sz="1800" dirty="0"/>
                  <a:t>Enumerative Search is biased by (meta-learned) compression prior</a:t>
                </a:r>
              </a:p>
              <a:p>
                <a:endParaRPr lang="en-US" sz="2200" dirty="0"/>
              </a:p>
              <a:p>
                <a:endParaRPr lang="en-US" sz="2000" dirty="0"/>
              </a:p>
              <a:p>
                <a:r>
                  <a:rPr lang="en-US" sz="2000" dirty="0"/>
                  <a:t>Explore expands the frontier </a:t>
                </a:r>
                <a:r>
                  <a:rPr lang="en-US" sz="2000" b="1" dirty="0"/>
                  <a:t>by using </a:t>
                </a:r>
                <a:r>
                  <a:rPr lang="en-US" sz="2000" b="1" u="sng" dirty="0"/>
                  <a:t>program search guided by Neural Network with current DSL</a:t>
                </a:r>
              </a:p>
              <a:p>
                <a:pPr lvl="1"/>
                <a:r>
                  <a:rPr lang="en-US" sz="1600" dirty="0"/>
                  <a:t>Similar to what AlphaGo does</a:t>
                </a:r>
              </a:p>
              <a:p>
                <a:pPr lvl="1"/>
                <a:r>
                  <a:rPr lang="en-US" sz="1600" dirty="0"/>
                  <a:t>But with Bayesian (meta-learned) prior that chooses small programs</a:t>
                </a:r>
              </a:p>
              <a:p>
                <a:r>
                  <a:rPr lang="en-US" sz="2000" dirty="0"/>
                  <a:t>Examples:</a:t>
                </a:r>
              </a:p>
              <a:p>
                <a:pPr lvl="1"/>
                <a:r>
                  <a:rPr lang="en-US" sz="1600" dirty="0"/>
                  <a:t>Recognition Model from IOs (NN) + Enumeration (Original Paper)</a:t>
                </a:r>
              </a:p>
              <a:p>
                <a:pPr lvl="1"/>
                <a:r>
                  <a:rPr lang="en-US" sz="1600" dirty="0"/>
                  <a:t>Transformer + Beam Search (or Trans + some Search/Enum)</a:t>
                </a:r>
              </a:p>
              <a:p>
                <a:pPr lvl="1"/>
                <a:r>
                  <a:rPr lang="en-US" sz="1600" dirty="0"/>
                  <a:t>Proof search + Tactic predictor (when tasks </a:t>
                </a:r>
                <a:r>
                  <a:rPr lang="en-US" sz="1600" dirty="0" err="1"/>
                  <a:t>xs</a:t>
                </a:r>
                <a:r>
                  <a:rPr lang="en-US" sz="1600" dirty="0"/>
                  <a:t> are theorems/types)</a:t>
                </a:r>
              </a:p>
              <a:p>
                <a:pPr lvl="1"/>
                <a:r>
                  <a:rPr lang="en-US" sz="1600" dirty="0"/>
                  <a:t>Sketching + a lemma generator + Proof search (+ tactic prediction)</a:t>
                </a:r>
              </a:p>
            </p:txBody>
          </p:sp>
        </mc:Choice>
        <mc:Fallback xmlns="">
          <p:sp>
            <p:nvSpPr>
              <p:cNvPr id="3" name="Content Placeholder 2">
                <a:extLst>
                  <a:ext uri="{FF2B5EF4-FFF2-40B4-BE49-F238E27FC236}">
                    <a16:creationId xmlns:a16="http://schemas.microsoft.com/office/drawing/2014/main" id="{604FC28A-2BAE-684E-AAB1-F69CF56EE300}"/>
                  </a:ext>
                </a:extLst>
              </p:cNvPr>
              <p:cNvSpPr>
                <a:spLocks noGrp="1" noRot="1" noChangeAspect="1" noMove="1" noResize="1" noEditPoints="1" noAdjustHandles="1" noChangeArrowheads="1" noChangeShapeType="1" noTextEdit="1"/>
              </p:cNvSpPr>
              <p:nvPr>
                <p:ph idx="1"/>
              </p:nvPr>
            </p:nvSpPr>
            <p:spPr>
              <a:xfrm>
                <a:off x="643467" y="836023"/>
                <a:ext cx="10905066" cy="6021977"/>
              </a:xfrm>
              <a:blipFill>
                <a:blip r:embed="rId3"/>
                <a:stretch>
                  <a:fillRect l="-465" t="-5684" b="-211"/>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116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25595</TotalTime>
  <Words>6239</Words>
  <Application>Microsoft Macintosh PowerPoint</Application>
  <PresentationFormat>Widescreen</PresentationFormat>
  <Paragraphs>402</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How to compositionally learn programming Languages – a review of the EC^2 algorithm</vt:lpstr>
      <vt:lpstr>What is (inductive) program synthesis ?</vt:lpstr>
      <vt:lpstr>Example (synthesis/programming) tasks</vt:lpstr>
      <vt:lpstr>Examples diverse set of tasks that EC^2 solves</vt:lpstr>
      <vt:lpstr>Example library (DSL) EC^2 can learn</vt:lpstr>
      <vt:lpstr>Goal of EC^2 (Execute Compress Compile)</vt:lpstr>
      <vt:lpstr>So how is learning defined? – Maximize MAP Lower Bound</vt:lpstr>
      <vt:lpstr>High Level overview of EC^2 program induction algorithm</vt:lpstr>
      <vt:lpstr>Explore: Searching for programs</vt:lpstr>
      <vt:lpstr>Compile (1): train neural network to “compile” programs in the current DSL</vt:lpstr>
      <vt:lpstr>Compile (2): train neural network to “compile” programs in the current DSL</vt:lpstr>
      <vt:lpstr>Compress (1): Learn DSL D -- compresses programs in frontier</vt:lpstr>
      <vt:lpstr>Compress (2): Learn DSL D -- compresses programs in frontier</vt:lpstr>
      <vt:lpstr>Compress (3): Learn DSL D -- compresses programs in frontier</vt:lpstr>
      <vt:lpstr>EC^2 algorithm</vt:lpstr>
      <vt:lpstr>Why no compile after compress in the EC^2 algorithm</vt:lpstr>
      <vt:lpstr>Summary of EC^2 (and DreamCoder)</vt:lpstr>
      <vt:lpstr>Observation: Comparison of with RL</vt:lpstr>
      <vt:lpstr>Conclusions</vt:lpstr>
      <vt:lpstr>References</vt:lpstr>
      <vt:lpstr>End</vt:lpstr>
      <vt:lpstr>Some Terminology/Notation</vt:lpstr>
      <vt:lpstr>FAQs</vt:lpstr>
      <vt:lpstr>Question1: how to define Pr[x|p] &amp; Pr[p|x, D, \theta]? </vt:lpstr>
      <vt:lpstr>Question2: how do they define the generative model from the DSL? Seems like magic!</vt:lpstr>
      <vt:lpstr>Questions 3: Compress</vt:lpstr>
      <vt:lpstr>Idea1: How do we avoid predicting entire proofs as a program synthesis problem?</vt:lpstr>
      <vt:lpstr>Idea2: How do we avoid predicting entire proofs as a program synthesis problem – without ground truth lemmas?</vt:lpstr>
      <vt:lpstr>Comments:</vt:lpstr>
      <vt:lpstr>Overview of Fragment Grammers from EC^2</vt:lpstr>
      <vt:lpstr>Overview of E-graphs (from DreamCoder)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Miranda, Brando</dc:creator>
  <cp:lastModifiedBy>Miranda, Brando</cp:lastModifiedBy>
  <cp:revision>210</cp:revision>
  <dcterms:created xsi:type="dcterms:W3CDTF">2021-08-31T14:58:13Z</dcterms:created>
  <dcterms:modified xsi:type="dcterms:W3CDTF">2022-04-12T18:50:16Z</dcterms:modified>
</cp:coreProperties>
</file>